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9" roundtripDataSignature="AMtx7mg/1ZtRwl7BAGbZyHNdffvV0U91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acab4fe8d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2bacab4fe8d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11" Type="http://schemas.openxmlformats.org/officeDocument/2006/relationships/image" Target="../media/image9.png"/><Relationship Id="rId10" Type="http://schemas.openxmlformats.org/officeDocument/2006/relationships/image" Target="../media/image8.png"/><Relationship Id="rId9" Type="http://schemas.openxmlformats.org/officeDocument/2006/relationships/image" Target="../media/image7.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83" name="Shape 83"/>
        <p:cNvGrpSpPr/>
        <p:nvPr/>
      </p:nvGrpSpPr>
      <p:grpSpPr>
        <a:xfrm>
          <a:off x="0" y="0"/>
          <a:ext cx="0" cy="0"/>
          <a:chOff x="0" y="0"/>
          <a:chExt cx="0" cy="0"/>
        </a:xfrm>
      </p:grpSpPr>
      <p:sp>
        <p:nvSpPr>
          <p:cNvPr id="84" name="Google Shape;84;p1"/>
          <p:cNvSpPr txBox="1"/>
          <p:nvPr/>
        </p:nvSpPr>
        <p:spPr>
          <a:xfrm>
            <a:off x="2258779" y="248980"/>
            <a:ext cx="7878300" cy="1277400"/>
          </a:xfrm>
          <a:prstGeom prst="rect">
            <a:avLst/>
          </a:prstGeom>
          <a:solidFill>
            <a:srgbClr val="00CC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chemeClr val="dk1"/>
                </a:solidFill>
                <a:latin typeface="Comic Sans MS"/>
                <a:ea typeface="Comic Sans MS"/>
                <a:cs typeface="Comic Sans MS"/>
                <a:sym typeface="Comic Sans MS"/>
              </a:rPr>
              <a:t>‘</a:t>
            </a:r>
            <a:r>
              <a:rPr b="1" lang="en-GB" sz="1800" u="sng">
                <a:solidFill>
                  <a:schemeClr val="dk1"/>
                </a:solidFill>
                <a:latin typeface="Comic Sans MS"/>
                <a:ea typeface="Comic Sans MS"/>
                <a:cs typeface="Comic Sans MS"/>
                <a:sym typeface="Comic Sans MS"/>
              </a:rPr>
              <a:t>Journeys and Change</a:t>
            </a:r>
            <a:r>
              <a:rPr b="1" i="0" lang="en-GB" sz="1800" u="sng" cap="none" strike="noStrike">
                <a:solidFill>
                  <a:schemeClr val="dk1"/>
                </a:solidFill>
                <a:latin typeface="Comic Sans MS"/>
                <a:ea typeface="Comic Sans MS"/>
                <a:cs typeface="Comic Sans MS"/>
                <a:sym typeface="Comic Sans MS"/>
              </a:rPr>
              <a:t>’</a:t>
            </a:r>
            <a:endParaRPr i="0" sz="1400" u="none" cap="none" strike="noStrike">
              <a:solidFill>
                <a:srgbClr val="000000"/>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Summer Term </a:t>
            </a:r>
            <a:r>
              <a:rPr b="1" lang="en-GB" sz="1800">
                <a:solidFill>
                  <a:schemeClr val="dk1"/>
                </a:solidFill>
                <a:latin typeface="Calibri"/>
                <a:ea typeface="Calibri"/>
                <a:cs typeface="Calibri"/>
                <a:sym typeface="Calibri"/>
              </a:rPr>
              <a:t>6</a:t>
            </a:r>
            <a:r>
              <a:rPr b="1" i="0" lang="en-GB" sz="1800" u="none" cap="none" strike="noStrike">
                <a:solidFill>
                  <a:schemeClr val="dk1"/>
                </a:solidFill>
                <a:latin typeface="Calibri"/>
                <a:ea typeface="Calibri"/>
                <a:cs typeface="Calibri"/>
                <a:sym typeface="Calibri"/>
              </a:rPr>
              <a:t> - Butterflies - 2023/24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Comper Foundation Stage School- Oxford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en-GB" sz="2300" u="none" cap="none" strike="noStrike">
                <a:solidFill>
                  <a:srgbClr val="FF0000"/>
                </a:solidFill>
                <a:latin typeface="Calibri"/>
                <a:ea typeface="Calibri"/>
                <a:cs typeface="Calibri"/>
                <a:sym typeface="Calibri"/>
              </a:rPr>
              <a:t>Love</a:t>
            </a:r>
            <a:r>
              <a:rPr b="1" i="0" lang="en-GB" sz="2300" u="none" cap="none" strike="noStrike">
                <a:solidFill>
                  <a:schemeClr val="dk1"/>
                </a:solidFill>
                <a:latin typeface="Calibri"/>
                <a:ea typeface="Calibri"/>
                <a:cs typeface="Calibri"/>
                <a:sym typeface="Calibri"/>
              </a:rPr>
              <a:t>	      </a:t>
            </a:r>
            <a:r>
              <a:rPr b="1" i="0" lang="en-GB" sz="2300" u="none" cap="none" strike="noStrike">
                <a:solidFill>
                  <a:schemeClr val="accent2"/>
                </a:solidFill>
                <a:latin typeface="Calibri"/>
                <a:ea typeface="Calibri"/>
                <a:cs typeface="Calibri"/>
                <a:sym typeface="Calibri"/>
              </a:rPr>
              <a:t>Curiosity</a:t>
            </a:r>
            <a:r>
              <a:rPr b="1" i="0" lang="en-GB" sz="2300" u="none" cap="none" strike="noStrike">
                <a:solidFill>
                  <a:schemeClr val="dk1"/>
                </a:solidFill>
                <a:latin typeface="Calibri"/>
                <a:ea typeface="Calibri"/>
                <a:cs typeface="Calibri"/>
                <a:sym typeface="Calibri"/>
              </a:rPr>
              <a:t>	     </a:t>
            </a:r>
            <a:r>
              <a:rPr b="1" i="0" lang="en-GB" sz="2300" u="none" cap="none" strike="noStrike">
                <a:solidFill>
                  <a:srgbClr val="0070C0"/>
                </a:solidFill>
                <a:latin typeface="Calibri"/>
                <a:ea typeface="Calibri"/>
                <a:cs typeface="Calibri"/>
                <a:sym typeface="Calibri"/>
              </a:rPr>
              <a:t>Courage </a:t>
            </a:r>
            <a:r>
              <a:rPr b="1" i="0" lang="en-GB" sz="2300" u="none" cap="none" strike="noStrike">
                <a:solidFill>
                  <a:schemeClr val="dk1"/>
                </a:solidFill>
                <a:latin typeface="Calibri"/>
                <a:ea typeface="Calibri"/>
                <a:cs typeface="Calibri"/>
                <a:sym typeface="Calibri"/>
              </a:rPr>
              <a:t>	</a:t>
            </a:r>
            <a:r>
              <a:rPr b="1" i="0" lang="en-GB" sz="2300" u="none" cap="none" strike="noStrike">
                <a:solidFill>
                  <a:schemeClr val="accent2"/>
                </a:solidFill>
                <a:latin typeface="Calibri"/>
                <a:ea typeface="Calibri"/>
                <a:cs typeface="Calibri"/>
                <a:sym typeface="Calibri"/>
              </a:rPr>
              <a:t>Aspiration</a:t>
            </a:r>
            <a:endParaRPr b="1" i="0" sz="1700" u="none" cap="none" strike="noStrike">
              <a:solidFill>
                <a:schemeClr val="accent2"/>
              </a:solidFill>
              <a:latin typeface="Arial"/>
              <a:ea typeface="Arial"/>
              <a:cs typeface="Arial"/>
              <a:sym typeface="Arial"/>
            </a:endParaRPr>
          </a:p>
        </p:txBody>
      </p:sp>
      <p:sp>
        <p:nvSpPr>
          <p:cNvPr id="85" name="Google Shape;85;p1"/>
          <p:cNvSpPr txBox="1"/>
          <p:nvPr/>
        </p:nvSpPr>
        <p:spPr>
          <a:xfrm>
            <a:off x="2402625" y="1690938"/>
            <a:ext cx="7878300" cy="1708500"/>
          </a:xfrm>
          <a:prstGeom prst="rect">
            <a:avLst/>
          </a:prstGeom>
          <a:solidFill>
            <a:srgbClr val="00CC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2200" u="none" cap="none" strike="noStrike">
                <a:solidFill>
                  <a:schemeClr val="dk1"/>
                </a:solidFill>
                <a:latin typeface="Calibri"/>
                <a:ea typeface="Calibri"/>
                <a:cs typeface="Calibri"/>
                <a:sym typeface="Calibri"/>
              </a:rPr>
              <a:t>Our Curriculum Goals</a:t>
            </a:r>
            <a:endParaRPr b="1" i="0" sz="2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1" i="1" lang="en-GB" sz="1400" u="none" cap="none" strike="noStrike">
                <a:solidFill>
                  <a:srgbClr val="CC4125"/>
                </a:solidFill>
                <a:latin typeface="Arial"/>
                <a:ea typeface="Arial"/>
                <a:cs typeface="Arial"/>
                <a:sym typeface="Arial"/>
              </a:rPr>
              <a:t>Confident Communicator</a:t>
            </a:r>
            <a:r>
              <a:rPr b="1" i="1" lang="en-GB" sz="1400" u="none" cap="none" strike="noStrike">
                <a:solidFill>
                  <a:srgbClr val="FF9900"/>
                </a:solidFill>
                <a:latin typeface="Arial"/>
                <a:ea typeface="Arial"/>
                <a:cs typeface="Arial"/>
                <a:sym typeface="Arial"/>
              </a:rPr>
              <a:t>, Independent Individual,</a:t>
            </a:r>
            <a:r>
              <a:rPr b="1" i="1" lang="en-GB" sz="1400" u="none" cap="none" strike="noStrike">
                <a:solidFill>
                  <a:srgbClr val="93C47D"/>
                </a:solidFill>
                <a:latin typeface="Arial"/>
                <a:ea typeface="Arial"/>
                <a:cs typeface="Arial"/>
                <a:sym typeface="Arial"/>
              </a:rPr>
              <a:t> </a:t>
            </a:r>
            <a:r>
              <a:rPr b="1" i="1" lang="en-GB" sz="1400" u="none" cap="none" strike="noStrike">
                <a:solidFill>
                  <a:srgbClr val="FFD966"/>
                </a:solidFill>
                <a:latin typeface="Arial"/>
                <a:ea typeface="Arial"/>
                <a:cs typeface="Arial"/>
                <a:sym typeface="Arial"/>
              </a:rPr>
              <a:t>Fantastic Friend, </a:t>
            </a:r>
            <a:r>
              <a:rPr b="1" i="1" lang="en-GB" sz="1400" u="none" cap="none" strike="noStrike">
                <a:solidFill>
                  <a:srgbClr val="6AA84F"/>
                </a:solidFill>
                <a:latin typeface="Arial"/>
                <a:ea typeface="Arial"/>
                <a:cs typeface="Arial"/>
                <a:sym typeface="Arial"/>
              </a:rPr>
              <a:t>Talented Tool User,</a:t>
            </a:r>
            <a:r>
              <a:rPr b="1" i="1" lang="en-GB" sz="1400" u="none" cap="none" strike="noStrike">
                <a:solidFill>
                  <a:srgbClr val="FF9900"/>
                </a:solidFill>
                <a:latin typeface="Arial"/>
                <a:ea typeface="Arial"/>
                <a:cs typeface="Arial"/>
                <a:sym typeface="Arial"/>
              </a:rPr>
              <a:t> </a:t>
            </a:r>
            <a:r>
              <a:rPr b="1" i="1" lang="en-GB" sz="1400" u="none" cap="none" strike="noStrike">
                <a:solidFill>
                  <a:srgbClr val="3D85C6"/>
                </a:solidFill>
                <a:latin typeface="Arial"/>
                <a:ea typeface="Arial"/>
                <a:cs typeface="Arial"/>
                <a:sym typeface="Arial"/>
              </a:rPr>
              <a:t>Super Story Teller,</a:t>
            </a:r>
            <a:r>
              <a:rPr b="1" i="1" lang="en-GB" sz="1400" u="none" cap="none" strike="noStrike">
                <a:solidFill>
                  <a:srgbClr val="FF9900"/>
                </a:solidFill>
                <a:latin typeface="Arial"/>
                <a:ea typeface="Arial"/>
                <a:cs typeface="Arial"/>
                <a:sym typeface="Arial"/>
              </a:rPr>
              <a:t> </a:t>
            </a:r>
            <a:r>
              <a:rPr b="1" i="1" lang="en-GB" sz="1400" u="none" cap="none" strike="noStrike">
                <a:solidFill>
                  <a:srgbClr val="674EA7"/>
                </a:solidFill>
                <a:latin typeface="Arial"/>
                <a:ea typeface="Arial"/>
                <a:cs typeface="Arial"/>
                <a:sym typeface="Arial"/>
              </a:rPr>
              <a:t>Eager Explorer</a:t>
            </a:r>
            <a:endParaRPr b="1" i="1" sz="1400" u="none" cap="none" strike="noStrike">
              <a:solidFill>
                <a:srgbClr val="674EA7"/>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100"/>
              <a:buFont typeface="Arial"/>
              <a:buNone/>
            </a:pPr>
            <a:r>
              <a:rPr i="0" lang="en-GB" sz="1100" u="none" cap="none" strike="noStrike">
                <a:solidFill>
                  <a:schemeClr val="dk1"/>
                </a:solidFill>
                <a:latin typeface="Comic Sans MS"/>
                <a:ea typeface="Comic Sans MS"/>
                <a:cs typeface="Comic Sans MS"/>
                <a:sym typeface="Comic Sans MS"/>
              </a:rPr>
              <a:t>This term our focus will be </a:t>
            </a:r>
            <a:r>
              <a:rPr b="1" lang="en-GB" sz="1100">
                <a:solidFill>
                  <a:schemeClr val="dk1"/>
                </a:solidFill>
                <a:latin typeface="Comic Sans MS"/>
                <a:ea typeface="Comic Sans MS"/>
                <a:cs typeface="Comic Sans MS"/>
                <a:sym typeface="Comic Sans MS"/>
              </a:rPr>
              <a:t>Courage &amp; Aspiration</a:t>
            </a:r>
            <a:r>
              <a:rPr lang="en-GB" sz="1100">
                <a:solidFill>
                  <a:schemeClr val="dk1"/>
                </a:solidFill>
                <a:latin typeface="Comic Sans MS"/>
                <a:ea typeface="Comic Sans MS"/>
                <a:cs typeface="Comic Sans MS"/>
                <a:sym typeface="Comic Sans MS"/>
              </a:rPr>
              <a:t> </a:t>
            </a:r>
            <a:r>
              <a:rPr i="0" lang="en-GB" sz="1100" u="none" cap="none" strike="noStrike">
                <a:solidFill>
                  <a:schemeClr val="dk1"/>
                </a:solidFill>
                <a:latin typeface="Comic Sans MS"/>
                <a:ea typeface="Comic Sans MS"/>
                <a:cs typeface="Comic Sans MS"/>
                <a:sym typeface="Comic Sans MS"/>
              </a:rPr>
              <a:t>and we will be pondering the question: </a:t>
            </a:r>
            <a:r>
              <a:rPr b="1" lang="en-GB" sz="1100">
                <a:solidFill>
                  <a:schemeClr val="dk1"/>
                </a:solidFill>
                <a:latin typeface="Comic Sans MS"/>
                <a:ea typeface="Comic Sans MS"/>
                <a:cs typeface="Comic Sans MS"/>
                <a:sym typeface="Comic Sans MS"/>
              </a:rPr>
              <a:t>How does it work? </a:t>
            </a:r>
            <a:r>
              <a:rPr lang="en-GB" sz="1100">
                <a:solidFill>
                  <a:schemeClr val="dk1"/>
                </a:solidFill>
                <a:latin typeface="Comic Sans MS"/>
                <a:ea typeface="Comic Sans MS"/>
                <a:cs typeface="Comic Sans MS"/>
                <a:sym typeface="Comic Sans MS"/>
              </a:rPr>
              <a:t>Can you believe the Summer Term is almost here? Before it does we have a fun, jam packed term. Following on from our topic last term we will be putting on our adventurers backpacks and thinking about different Journeys and what transport we would use. We will also be thinking about changes not only for ourselves ‘growing up’; as we </a:t>
            </a:r>
            <a:r>
              <a:rPr lang="en-GB" sz="1100">
                <a:solidFill>
                  <a:schemeClr val="dk1"/>
                </a:solidFill>
                <a:latin typeface="Comic Sans MS"/>
                <a:ea typeface="Comic Sans MS"/>
                <a:cs typeface="Comic Sans MS"/>
                <a:sym typeface="Comic Sans MS"/>
              </a:rPr>
              <a:t>start</a:t>
            </a:r>
            <a:r>
              <a:rPr lang="en-GB" sz="1100">
                <a:solidFill>
                  <a:schemeClr val="dk1"/>
                </a:solidFill>
                <a:latin typeface="Comic Sans MS"/>
                <a:ea typeface="Comic Sans MS"/>
                <a:cs typeface="Comic Sans MS"/>
                <a:sym typeface="Comic Sans MS"/>
              </a:rPr>
              <a:t> to think about starting school and new beginnings but also how the seasons change around us as well as other things.</a:t>
            </a:r>
            <a:endParaRPr i="0" sz="1100" u="none" cap="none" strike="noStrike">
              <a:solidFill>
                <a:schemeClr val="dk1"/>
              </a:solidFill>
              <a:latin typeface="Comic Sans MS"/>
              <a:ea typeface="Comic Sans MS"/>
              <a:cs typeface="Comic Sans MS"/>
              <a:sym typeface="Comic Sans MS"/>
            </a:endParaRPr>
          </a:p>
        </p:txBody>
      </p:sp>
      <p:sp>
        <p:nvSpPr>
          <p:cNvPr id="86" name="Google Shape;86;p1"/>
          <p:cNvSpPr txBox="1"/>
          <p:nvPr/>
        </p:nvSpPr>
        <p:spPr>
          <a:xfrm>
            <a:off x="9190450" y="5023475"/>
            <a:ext cx="2594100" cy="1600800"/>
          </a:xfrm>
          <a:prstGeom prst="rect">
            <a:avLst/>
          </a:prstGeom>
          <a:solidFill>
            <a:srgbClr val="FF33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400" u="none" cap="none" strike="noStrike">
                <a:solidFill>
                  <a:srgbClr val="000000"/>
                </a:solidFill>
                <a:latin typeface="Comic Sans MS"/>
                <a:ea typeface="Comic Sans MS"/>
                <a:cs typeface="Comic Sans MS"/>
                <a:sym typeface="Comic Sans MS"/>
              </a:rPr>
              <a:t>Celebrations and Festivals </a:t>
            </a:r>
            <a:endParaRPr b="1"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Comic Sans MS"/>
              <a:ea typeface="Comic Sans MS"/>
              <a:cs typeface="Comic Sans MS"/>
              <a:sym typeface="Comic Sans MS"/>
            </a:endParaRPr>
          </a:p>
          <a:p>
            <a:pPr indent="-317500" lvl="0" marL="457200" rtl="0" algn="l">
              <a:spcBef>
                <a:spcPts val="0"/>
              </a:spcBef>
              <a:spcAft>
                <a:spcPts val="0"/>
              </a:spcAft>
              <a:buClr>
                <a:schemeClr val="dk1"/>
              </a:buClr>
              <a:buSzPts val="1400"/>
              <a:buFont typeface="Calibri"/>
              <a:buChar char="★"/>
            </a:pPr>
            <a:r>
              <a:rPr b="1" lang="en-GB">
                <a:solidFill>
                  <a:schemeClr val="dk1"/>
                </a:solidFill>
                <a:latin typeface="Comic Sans MS"/>
                <a:ea typeface="Comic Sans MS"/>
                <a:cs typeface="Comic Sans MS"/>
                <a:sym typeface="Comic Sans MS"/>
              </a:rPr>
              <a:t>Father’s day - </a:t>
            </a:r>
            <a:r>
              <a:rPr lang="en-GB">
                <a:solidFill>
                  <a:schemeClr val="dk1"/>
                </a:solidFill>
                <a:latin typeface="Comic Sans MS"/>
                <a:ea typeface="Comic Sans MS"/>
                <a:cs typeface="Comic Sans MS"/>
                <a:sym typeface="Comic Sans MS"/>
              </a:rPr>
              <a:t>Sunday 16th June</a:t>
            </a:r>
            <a:endParaRPr>
              <a:solidFill>
                <a:schemeClr val="dk1"/>
              </a:solidFill>
              <a:latin typeface="Comic Sans MS"/>
              <a:ea typeface="Comic Sans MS"/>
              <a:cs typeface="Comic Sans MS"/>
              <a:sym typeface="Comic Sans MS"/>
            </a:endParaRPr>
          </a:p>
          <a:p>
            <a:pPr indent="-317500" lvl="0" marL="457200" rtl="0" algn="l">
              <a:spcBef>
                <a:spcPts val="0"/>
              </a:spcBef>
              <a:spcAft>
                <a:spcPts val="0"/>
              </a:spcAft>
              <a:buClr>
                <a:schemeClr val="dk1"/>
              </a:buClr>
              <a:buSzPts val="1400"/>
              <a:buFont typeface="Calibri"/>
              <a:buChar char="★"/>
            </a:pPr>
            <a:r>
              <a:rPr b="1" lang="en-GB">
                <a:solidFill>
                  <a:schemeClr val="dk1"/>
                </a:solidFill>
                <a:latin typeface="Comic Sans MS"/>
                <a:ea typeface="Comic Sans MS"/>
                <a:cs typeface="Comic Sans MS"/>
                <a:sym typeface="Comic Sans MS"/>
              </a:rPr>
              <a:t>Eid - </a:t>
            </a:r>
            <a:r>
              <a:rPr lang="en-GB">
                <a:solidFill>
                  <a:schemeClr val="dk1"/>
                </a:solidFill>
                <a:latin typeface="Comic Sans MS"/>
                <a:ea typeface="Comic Sans MS"/>
                <a:cs typeface="Comic Sans MS"/>
                <a:sym typeface="Comic Sans MS"/>
              </a:rPr>
              <a:t>16th - 20th June </a:t>
            </a:r>
            <a:endParaRPr>
              <a:solidFill>
                <a:schemeClr val="dk1"/>
              </a:solidFill>
              <a:latin typeface="Comic Sans MS"/>
              <a:ea typeface="Comic Sans MS"/>
              <a:cs typeface="Comic Sans MS"/>
              <a:sym typeface="Comic Sans MS"/>
            </a:endParaRPr>
          </a:p>
          <a:p>
            <a:pPr indent="-317500" lvl="0" marL="457200" rtl="0" algn="l">
              <a:spcBef>
                <a:spcPts val="0"/>
              </a:spcBef>
              <a:spcAft>
                <a:spcPts val="0"/>
              </a:spcAft>
              <a:buClr>
                <a:schemeClr val="dk1"/>
              </a:buClr>
              <a:buSzPts val="1400"/>
              <a:buFont typeface="Calibri"/>
              <a:buChar char="★"/>
            </a:pPr>
            <a:r>
              <a:rPr b="1" lang="en-GB">
                <a:solidFill>
                  <a:schemeClr val="dk1"/>
                </a:solidFill>
                <a:latin typeface="Comic Sans MS"/>
                <a:ea typeface="Comic Sans MS"/>
                <a:cs typeface="Comic Sans MS"/>
                <a:sym typeface="Comic Sans MS"/>
              </a:rPr>
              <a:t>Bike week </a:t>
            </a:r>
            <a:r>
              <a:rPr lang="en-GB">
                <a:solidFill>
                  <a:schemeClr val="dk1"/>
                </a:solidFill>
                <a:latin typeface="Comic Sans MS"/>
                <a:ea typeface="Comic Sans MS"/>
                <a:cs typeface="Comic Sans MS"/>
                <a:sym typeface="Comic Sans MS"/>
              </a:rPr>
              <a:t>- June 10th - June 16th </a:t>
            </a:r>
            <a:endParaRPr>
              <a:latin typeface="Comic Sans MS"/>
              <a:ea typeface="Comic Sans MS"/>
              <a:cs typeface="Comic Sans MS"/>
              <a:sym typeface="Comic Sans MS"/>
            </a:endParaRPr>
          </a:p>
        </p:txBody>
      </p:sp>
      <p:sp>
        <p:nvSpPr>
          <p:cNvPr id="87" name="Google Shape;87;p1"/>
          <p:cNvSpPr txBox="1"/>
          <p:nvPr/>
        </p:nvSpPr>
        <p:spPr>
          <a:xfrm>
            <a:off x="3367425" y="3429000"/>
            <a:ext cx="3365700" cy="3093900"/>
          </a:xfrm>
          <a:prstGeom prst="rect">
            <a:avLst/>
          </a:prstGeom>
          <a:solidFill>
            <a:srgbClr val="FF33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400" u="none" cap="none" strike="noStrike">
                <a:solidFill>
                  <a:srgbClr val="000000"/>
                </a:solidFill>
                <a:latin typeface="Arial"/>
                <a:ea typeface="Arial"/>
                <a:cs typeface="Arial"/>
                <a:sym typeface="Arial"/>
              </a:rPr>
              <a:t>    </a:t>
            </a:r>
            <a:r>
              <a:rPr b="1" i="0" lang="en-GB" sz="1400" u="none" cap="none" strike="noStrike">
                <a:solidFill>
                  <a:srgbClr val="000000"/>
                </a:solidFill>
                <a:latin typeface="Comic Sans MS"/>
                <a:ea typeface="Comic Sans MS"/>
                <a:cs typeface="Comic Sans MS"/>
                <a:sym typeface="Comic Sans MS"/>
              </a:rPr>
              <a:t> </a:t>
            </a:r>
            <a:r>
              <a:rPr b="1" i="0" lang="en-GB" sz="1200" u="none" cap="none" strike="noStrike">
                <a:solidFill>
                  <a:srgbClr val="000000"/>
                </a:solidFill>
                <a:latin typeface="Comic Sans MS"/>
                <a:ea typeface="Comic Sans MS"/>
                <a:cs typeface="Comic Sans MS"/>
                <a:sym typeface="Comic Sans MS"/>
              </a:rPr>
              <a:t> </a:t>
            </a:r>
            <a:r>
              <a:rPr b="1" i="0" lang="en-GB" sz="1400" u="none" cap="none" strike="noStrike">
                <a:solidFill>
                  <a:srgbClr val="000000"/>
                </a:solidFill>
                <a:latin typeface="Comic Sans MS"/>
                <a:ea typeface="Comic Sans MS"/>
                <a:cs typeface="Comic Sans MS"/>
                <a:sym typeface="Comic Sans MS"/>
              </a:rPr>
              <a:t>Trips and Special dates </a:t>
            </a:r>
            <a:endParaRPr b="1" i="0" sz="1400" u="none" cap="none" strike="noStrike">
              <a:solidFill>
                <a:srgbClr val="000000"/>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800"/>
              <a:buFont typeface="Arial"/>
              <a:buNone/>
            </a:pPr>
            <a:r>
              <a:t/>
            </a:r>
            <a:endParaRPr b="1" i="0" sz="1200" u="none" cap="none" strike="noStrike">
              <a:solidFill>
                <a:srgbClr val="000000"/>
              </a:solidFill>
              <a:latin typeface="Comic Sans MS"/>
              <a:ea typeface="Comic Sans MS"/>
              <a:cs typeface="Comic Sans MS"/>
              <a:sym typeface="Comic Sans MS"/>
            </a:endParaRPr>
          </a:p>
          <a:p>
            <a:pPr indent="-311150" lvl="0" marL="457200" marR="207008" rtl="0" algn="l">
              <a:lnSpc>
                <a:spcPct val="100000"/>
              </a:lnSpc>
              <a:spcBef>
                <a:spcPts val="0"/>
              </a:spcBef>
              <a:spcAft>
                <a:spcPts val="0"/>
              </a:spcAft>
              <a:buClr>
                <a:schemeClr val="dk1"/>
              </a:buClr>
              <a:buSzPts val="1300"/>
              <a:buFont typeface="Comic Sans MS"/>
              <a:buChar char="❖"/>
            </a:pPr>
            <a:r>
              <a:rPr b="1" lang="en-GB" sz="1300">
                <a:solidFill>
                  <a:schemeClr val="dk1"/>
                </a:solidFill>
                <a:latin typeface="Comic Sans MS"/>
                <a:ea typeface="Comic Sans MS"/>
                <a:cs typeface="Comic Sans MS"/>
                <a:sym typeface="Comic Sans MS"/>
              </a:rPr>
              <a:t>Tuesday June 11th</a:t>
            </a:r>
            <a:r>
              <a:rPr lang="en-GB" sz="1300">
                <a:solidFill>
                  <a:schemeClr val="dk1"/>
                </a:solidFill>
                <a:latin typeface="Comic Sans MS"/>
                <a:ea typeface="Comic Sans MS"/>
                <a:cs typeface="Comic Sans MS"/>
                <a:sym typeface="Comic Sans MS"/>
              </a:rPr>
              <a:t> School Class and Individual Photos</a:t>
            </a:r>
            <a:endParaRPr sz="1300">
              <a:solidFill>
                <a:schemeClr val="dk1"/>
              </a:solidFill>
              <a:latin typeface="Comic Sans MS"/>
              <a:ea typeface="Comic Sans MS"/>
              <a:cs typeface="Comic Sans MS"/>
              <a:sym typeface="Comic Sans MS"/>
            </a:endParaRPr>
          </a:p>
          <a:p>
            <a:pPr indent="-311150" lvl="0" marL="457200" marR="207008" rtl="0" algn="l">
              <a:lnSpc>
                <a:spcPct val="100000"/>
              </a:lnSpc>
              <a:spcBef>
                <a:spcPts val="0"/>
              </a:spcBef>
              <a:spcAft>
                <a:spcPts val="0"/>
              </a:spcAft>
              <a:buClr>
                <a:schemeClr val="dk1"/>
              </a:buClr>
              <a:buSzPts val="1300"/>
              <a:buFont typeface="Comic Sans MS"/>
              <a:buChar char="❖"/>
            </a:pPr>
            <a:r>
              <a:rPr b="1" lang="en-GB" sz="1300">
                <a:solidFill>
                  <a:schemeClr val="dk1"/>
                </a:solidFill>
                <a:latin typeface="Comic Sans MS"/>
                <a:ea typeface="Comic Sans MS"/>
                <a:cs typeface="Comic Sans MS"/>
                <a:sym typeface="Comic Sans MS"/>
              </a:rPr>
              <a:t>Friday 14th June</a:t>
            </a:r>
            <a:r>
              <a:rPr lang="en-GB" sz="1300">
                <a:solidFill>
                  <a:schemeClr val="dk1"/>
                </a:solidFill>
                <a:latin typeface="Comic Sans MS"/>
                <a:ea typeface="Comic Sans MS"/>
                <a:cs typeface="Comic Sans MS"/>
                <a:sym typeface="Comic Sans MS"/>
              </a:rPr>
              <a:t> Stay and Play</a:t>
            </a:r>
            <a:endParaRPr sz="1300">
              <a:solidFill>
                <a:schemeClr val="dk1"/>
              </a:solidFill>
              <a:latin typeface="Comic Sans MS"/>
              <a:ea typeface="Comic Sans MS"/>
              <a:cs typeface="Comic Sans MS"/>
              <a:sym typeface="Comic Sans MS"/>
            </a:endParaRPr>
          </a:p>
          <a:p>
            <a:pPr indent="-311150" lvl="0" marL="457200" marR="207008" rtl="0" algn="l">
              <a:lnSpc>
                <a:spcPct val="100000"/>
              </a:lnSpc>
              <a:spcBef>
                <a:spcPts val="0"/>
              </a:spcBef>
              <a:spcAft>
                <a:spcPts val="0"/>
              </a:spcAft>
              <a:buClr>
                <a:schemeClr val="dk1"/>
              </a:buClr>
              <a:buSzPts val="1300"/>
              <a:buFont typeface="Comic Sans MS"/>
              <a:buChar char="❖"/>
            </a:pPr>
            <a:r>
              <a:rPr lang="en-GB" sz="1300">
                <a:solidFill>
                  <a:schemeClr val="dk1"/>
                </a:solidFill>
                <a:latin typeface="Comic Sans MS"/>
                <a:ea typeface="Comic Sans MS"/>
                <a:cs typeface="Comic Sans MS"/>
                <a:sym typeface="Comic Sans MS"/>
              </a:rPr>
              <a:t>Library visits  </a:t>
            </a:r>
            <a:endParaRPr sz="1300">
              <a:solidFill>
                <a:schemeClr val="dk1"/>
              </a:solidFill>
              <a:latin typeface="Comic Sans MS"/>
              <a:ea typeface="Comic Sans MS"/>
              <a:cs typeface="Comic Sans MS"/>
              <a:sym typeface="Comic Sans MS"/>
            </a:endParaRPr>
          </a:p>
          <a:p>
            <a:pPr indent="-311150" lvl="0" marL="457200" marR="207008" rtl="0" algn="l">
              <a:lnSpc>
                <a:spcPct val="100000"/>
              </a:lnSpc>
              <a:spcBef>
                <a:spcPts val="0"/>
              </a:spcBef>
              <a:spcAft>
                <a:spcPts val="0"/>
              </a:spcAft>
              <a:buClr>
                <a:schemeClr val="dk1"/>
              </a:buClr>
              <a:buSzPts val="1300"/>
              <a:buFont typeface="Comic Sans MS"/>
              <a:buChar char="❖"/>
            </a:pPr>
            <a:r>
              <a:rPr b="1" lang="en-GB" sz="1300">
                <a:solidFill>
                  <a:schemeClr val="dk1"/>
                </a:solidFill>
                <a:latin typeface="Comic Sans MS"/>
                <a:ea typeface="Comic Sans MS"/>
                <a:cs typeface="Comic Sans MS"/>
                <a:sym typeface="Comic Sans MS"/>
              </a:rPr>
              <a:t>11th July</a:t>
            </a:r>
            <a:r>
              <a:rPr lang="en-GB" sz="1300">
                <a:solidFill>
                  <a:schemeClr val="dk1"/>
                </a:solidFill>
                <a:latin typeface="Comic Sans MS"/>
                <a:ea typeface="Comic Sans MS"/>
                <a:cs typeface="Comic Sans MS"/>
                <a:sym typeface="Comic Sans MS"/>
              </a:rPr>
              <a:t> Trip to the local Park</a:t>
            </a:r>
            <a:endParaRPr sz="1300">
              <a:solidFill>
                <a:schemeClr val="dk1"/>
              </a:solidFill>
              <a:latin typeface="Comic Sans MS"/>
              <a:ea typeface="Comic Sans MS"/>
              <a:cs typeface="Comic Sans MS"/>
              <a:sym typeface="Comic Sans MS"/>
            </a:endParaRPr>
          </a:p>
          <a:p>
            <a:pPr indent="-311150" lvl="0" marL="457200" marR="207008" rtl="0" algn="l">
              <a:lnSpc>
                <a:spcPct val="100000"/>
              </a:lnSpc>
              <a:spcBef>
                <a:spcPts val="0"/>
              </a:spcBef>
              <a:spcAft>
                <a:spcPts val="0"/>
              </a:spcAft>
              <a:buClr>
                <a:schemeClr val="dk1"/>
              </a:buClr>
              <a:buSzPts val="1300"/>
              <a:buFont typeface="Comic Sans MS"/>
              <a:buChar char="❖"/>
            </a:pPr>
            <a:r>
              <a:rPr lang="en-GB" sz="1300">
                <a:latin typeface="Comic Sans MS"/>
                <a:ea typeface="Comic Sans MS"/>
                <a:cs typeface="Comic Sans MS"/>
                <a:sym typeface="Comic Sans MS"/>
              </a:rPr>
              <a:t>Transitions (dates to follow)</a:t>
            </a:r>
            <a:endParaRPr sz="1300">
              <a:latin typeface="Comic Sans MS"/>
              <a:ea typeface="Comic Sans MS"/>
              <a:cs typeface="Comic Sans MS"/>
              <a:sym typeface="Comic Sans MS"/>
            </a:endParaRPr>
          </a:p>
          <a:p>
            <a:pPr indent="-311150" lvl="0" marL="457200" marR="207008" rtl="0" algn="l">
              <a:lnSpc>
                <a:spcPct val="100000"/>
              </a:lnSpc>
              <a:spcBef>
                <a:spcPts val="0"/>
              </a:spcBef>
              <a:spcAft>
                <a:spcPts val="0"/>
              </a:spcAft>
              <a:buSzPts val="1300"/>
              <a:buFont typeface="Comic Sans MS"/>
              <a:buChar char="❖"/>
            </a:pPr>
            <a:r>
              <a:rPr lang="en-GB" sz="1300">
                <a:latin typeface="Comic Sans MS"/>
                <a:ea typeface="Comic Sans MS"/>
                <a:cs typeface="Comic Sans MS"/>
                <a:sym typeface="Comic Sans MS"/>
              </a:rPr>
              <a:t>Parents Evenings week beginning </a:t>
            </a:r>
            <a:r>
              <a:rPr b="1" lang="en-GB" sz="1300">
                <a:latin typeface="Comic Sans MS"/>
                <a:ea typeface="Comic Sans MS"/>
                <a:cs typeface="Comic Sans MS"/>
                <a:sym typeface="Comic Sans MS"/>
              </a:rPr>
              <a:t>8th July - 18th July</a:t>
            </a:r>
            <a:r>
              <a:rPr lang="en-GB" sz="1300">
                <a:latin typeface="Comic Sans MS"/>
                <a:ea typeface="Comic Sans MS"/>
                <a:cs typeface="Comic Sans MS"/>
                <a:sym typeface="Comic Sans MS"/>
              </a:rPr>
              <a:t> </a:t>
            </a:r>
            <a:endParaRPr sz="1300">
              <a:latin typeface="Comic Sans MS"/>
              <a:ea typeface="Comic Sans MS"/>
              <a:cs typeface="Comic Sans MS"/>
              <a:sym typeface="Comic Sans MS"/>
            </a:endParaRPr>
          </a:p>
          <a:p>
            <a:pPr indent="-311150" lvl="0" marL="457200" marR="207008" rtl="0" algn="l">
              <a:lnSpc>
                <a:spcPct val="100000"/>
              </a:lnSpc>
              <a:spcBef>
                <a:spcPts val="0"/>
              </a:spcBef>
              <a:spcAft>
                <a:spcPts val="0"/>
              </a:spcAft>
              <a:buSzPts val="1300"/>
              <a:buFont typeface="Comic Sans MS"/>
              <a:buChar char="❖"/>
            </a:pPr>
            <a:r>
              <a:rPr b="1" lang="en-GB" sz="1300">
                <a:latin typeface="Comic Sans MS"/>
                <a:ea typeface="Comic Sans MS"/>
                <a:cs typeface="Comic Sans MS"/>
                <a:sym typeface="Comic Sans MS"/>
              </a:rPr>
              <a:t>Thursday 18th July</a:t>
            </a:r>
            <a:r>
              <a:rPr lang="en-GB" sz="1300">
                <a:latin typeface="Comic Sans MS"/>
                <a:ea typeface="Comic Sans MS"/>
                <a:cs typeface="Comic Sans MS"/>
                <a:sym typeface="Comic Sans MS"/>
              </a:rPr>
              <a:t> - End of year Sing-A- Long - 9.15am and 2.30pm </a:t>
            </a:r>
            <a:endParaRPr sz="1300">
              <a:latin typeface="Comic Sans MS"/>
              <a:ea typeface="Comic Sans MS"/>
              <a:cs typeface="Comic Sans MS"/>
              <a:sym typeface="Comic Sans MS"/>
            </a:endParaRPr>
          </a:p>
          <a:p>
            <a:pPr indent="-311150" lvl="0" marL="457200" marR="207008" rtl="0" algn="l">
              <a:lnSpc>
                <a:spcPct val="100000"/>
              </a:lnSpc>
              <a:spcBef>
                <a:spcPts val="0"/>
              </a:spcBef>
              <a:spcAft>
                <a:spcPts val="0"/>
              </a:spcAft>
              <a:buSzPts val="1300"/>
              <a:buFont typeface="Comic Sans MS"/>
              <a:buChar char="❖"/>
            </a:pPr>
            <a:r>
              <a:rPr b="1" lang="en-GB" sz="1300">
                <a:latin typeface="Comic Sans MS"/>
                <a:ea typeface="Comic Sans MS"/>
                <a:cs typeface="Comic Sans MS"/>
                <a:sym typeface="Comic Sans MS"/>
              </a:rPr>
              <a:t>Friday 19th July</a:t>
            </a:r>
            <a:r>
              <a:rPr lang="en-GB" sz="1300">
                <a:latin typeface="Comic Sans MS"/>
                <a:ea typeface="Comic Sans MS"/>
                <a:cs typeface="Comic Sans MS"/>
                <a:sym typeface="Comic Sans MS"/>
              </a:rPr>
              <a:t> Comper Celebration </a:t>
            </a:r>
            <a:endParaRPr sz="1300">
              <a:latin typeface="Comic Sans MS"/>
              <a:ea typeface="Comic Sans MS"/>
              <a:cs typeface="Comic Sans MS"/>
              <a:sym typeface="Comic Sans MS"/>
            </a:endParaRPr>
          </a:p>
        </p:txBody>
      </p:sp>
      <p:sp>
        <p:nvSpPr>
          <p:cNvPr id="88" name="Google Shape;88;p1"/>
          <p:cNvSpPr txBox="1"/>
          <p:nvPr/>
        </p:nvSpPr>
        <p:spPr>
          <a:xfrm rot="5400000">
            <a:off x="1530631" y="1882358"/>
            <a:ext cx="1467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KEY TEXTS</a:t>
            </a:r>
            <a:endParaRPr b="0" i="0" sz="1400" u="none" cap="none" strike="noStrike">
              <a:solidFill>
                <a:srgbClr val="000000"/>
              </a:solidFill>
              <a:latin typeface="Arial"/>
              <a:ea typeface="Arial"/>
              <a:cs typeface="Arial"/>
              <a:sym typeface="Arial"/>
            </a:endParaRPr>
          </a:p>
        </p:txBody>
      </p:sp>
      <p:pic>
        <p:nvPicPr>
          <p:cNvPr id="89" name="Google Shape;89;p1"/>
          <p:cNvPicPr preferRelativeResize="0"/>
          <p:nvPr/>
        </p:nvPicPr>
        <p:blipFill rotWithShape="1">
          <a:blip r:embed="rId3">
            <a:alphaModFix/>
          </a:blip>
          <a:srcRect b="0" l="0" r="0" t="0"/>
          <a:stretch/>
        </p:blipFill>
        <p:spPr>
          <a:xfrm>
            <a:off x="10444008" y="232462"/>
            <a:ext cx="1663747" cy="1663747"/>
          </a:xfrm>
          <a:prstGeom prst="rect">
            <a:avLst/>
          </a:prstGeom>
          <a:noFill/>
          <a:ln>
            <a:noFill/>
          </a:ln>
        </p:spPr>
      </p:pic>
      <p:pic>
        <p:nvPicPr>
          <p:cNvPr id="90" name="Google Shape;90;p1"/>
          <p:cNvPicPr preferRelativeResize="0"/>
          <p:nvPr/>
        </p:nvPicPr>
        <p:blipFill rotWithShape="1">
          <a:blip r:embed="rId4">
            <a:alphaModFix/>
          </a:blip>
          <a:srcRect b="34391" l="0" r="6593" t="20311"/>
          <a:stretch/>
        </p:blipFill>
        <p:spPr>
          <a:xfrm>
            <a:off x="10434681" y="2143137"/>
            <a:ext cx="1682400" cy="1000125"/>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8784470" y="248976"/>
            <a:ext cx="1261981" cy="634039"/>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2750462" y="232462"/>
            <a:ext cx="1182727" cy="646232"/>
          </a:xfrm>
          <a:prstGeom prst="rect">
            <a:avLst/>
          </a:prstGeom>
          <a:noFill/>
          <a:ln>
            <a:noFill/>
          </a:ln>
        </p:spPr>
      </p:pic>
      <p:pic>
        <p:nvPicPr>
          <p:cNvPr id="93" name="Google Shape;93;p1"/>
          <p:cNvPicPr preferRelativeResize="0"/>
          <p:nvPr/>
        </p:nvPicPr>
        <p:blipFill rotWithShape="1">
          <a:blip r:embed="rId7">
            <a:alphaModFix/>
          </a:blip>
          <a:srcRect b="-7200" l="0" r="0" t="7200"/>
          <a:stretch/>
        </p:blipFill>
        <p:spPr>
          <a:xfrm>
            <a:off x="10280925" y="3251487"/>
            <a:ext cx="1663750" cy="1663750"/>
          </a:xfrm>
          <a:prstGeom prst="rect">
            <a:avLst/>
          </a:prstGeom>
          <a:noFill/>
          <a:ln>
            <a:noFill/>
          </a:ln>
        </p:spPr>
      </p:pic>
      <p:sp>
        <p:nvSpPr>
          <p:cNvPr id="94" name="Google Shape;94;p1"/>
          <p:cNvSpPr txBox="1"/>
          <p:nvPr/>
        </p:nvSpPr>
        <p:spPr>
          <a:xfrm>
            <a:off x="407250" y="5023475"/>
            <a:ext cx="2836500" cy="1663800"/>
          </a:xfrm>
          <a:prstGeom prst="rect">
            <a:avLst/>
          </a:prstGeom>
          <a:solidFill>
            <a:srgbClr val="FF33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Arial"/>
                <a:ea typeface="Arial"/>
                <a:cs typeface="Arial"/>
                <a:sym typeface="Arial"/>
              </a:rPr>
              <a:t>        </a:t>
            </a:r>
            <a:r>
              <a:rPr b="1" i="0" lang="en-GB" sz="1500" u="none" cap="none" strike="noStrike">
                <a:solidFill>
                  <a:schemeClr val="dk1"/>
                </a:solidFill>
                <a:latin typeface="Arial"/>
                <a:ea typeface="Arial"/>
                <a:cs typeface="Arial"/>
                <a:sym typeface="Arial"/>
              </a:rPr>
              <a:t> </a:t>
            </a:r>
            <a:r>
              <a:rPr b="1" i="0" lang="en-GB" sz="1500" u="none" cap="none" strike="noStrike">
                <a:solidFill>
                  <a:schemeClr val="dk1"/>
                </a:solidFill>
                <a:latin typeface="Comic Sans MS"/>
                <a:ea typeface="Comic Sans MS"/>
                <a:cs typeface="Comic Sans MS"/>
                <a:sym typeface="Comic Sans MS"/>
              </a:rPr>
              <a:t>K</a:t>
            </a:r>
            <a:r>
              <a:rPr b="1" i="0" lang="en-GB" sz="1400" u="none" cap="none" strike="noStrike">
                <a:solidFill>
                  <a:schemeClr val="dk1"/>
                </a:solidFill>
                <a:latin typeface="Comic Sans MS"/>
                <a:ea typeface="Comic Sans MS"/>
                <a:cs typeface="Comic Sans MS"/>
                <a:sym typeface="Comic Sans MS"/>
              </a:rPr>
              <a:t>ey Vocabulary</a:t>
            </a:r>
            <a:endParaRPr b="1" i="0" sz="1400" u="none" cap="none" strike="noStrike">
              <a:solidFill>
                <a:schemeClr val="dk1"/>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b="1" lang="en-GB" sz="1000">
                <a:solidFill>
                  <a:schemeClr val="dk1"/>
                </a:solidFill>
                <a:latin typeface="Comic Sans MS"/>
                <a:ea typeface="Comic Sans MS"/>
                <a:cs typeface="Comic Sans MS"/>
                <a:sym typeface="Comic Sans MS"/>
              </a:rPr>
              <a:t>Courage </a:t>
            </a:r>
            <a:endParaRPr b="1"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b="1" lang="en-GB" sz="1000">
                <a:solidFill>
                  <a:schemeClr val="dk1"/>
                </a:solidFill>
                <a:latin typeface="Comic Sans MS"/>
                <a:ea typeface="Comic Sans MS"/>
                <a:cs typeface="Comic Sans MS"/>
                <a:sym typeface="Comic Sans MS"/>
              </a:rPr>
              <a:t>Aspiration</a:t>
            </a:r>
            <a:endParaRPr b="1"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b="1" lang="en-GB" sz="1000">
                <a:solidFill>
                  <a:schemeClr val="dk1"/>
                </a:solidFill>
                <a:latin typeface="Comic Sans MS"/>
                <a:ea typeface="Comic Sans MS"/>
                <a:cs typeface="Comic Sans MS"/>
                <a:sym typeface="Comic Sans MS"/>
              </a:rPr>
              <a:t>Transition</a:t>
            </a:r>
            <a:endParaRPr b="1"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b="1" lang="en-GB" sz="1000">
                <a:solidFill>
                  <a:schemeClr val="dk1"/>
                </a:solidFill>
                <a:latin typeface="Comic Sans MS"/>
                <a:ea typeface="Comic Sans MS"/>
                <a:cs typeface="Comic Sans MS"/>
                <a:sym typeface="Comic Sans MS"/>
              </a:rPr>
              <a:t>Anxious</a:t>
            </a:r>
            <a:endParaRPr b="1"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b="1" lang="en-GB" sz="1000">
                <a:solidFill>
                  <a:schemeClr val="dk1"/>
                </a:solidFill>
                <a:latin typeface="Comic Sans MS"/>
                <a:ea typeface="Comic Sans MS"/>
                <a:cs typeface="Comic Sans MS"/>
                <a:sym typeface="Comic Sans MS"/>
              </a:rPr>
              <a:t>Support,</a:t>
            </a:r>
            <a:endParaRPr b="1"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b="1" lang="en-GB" sz="1000">
                <a:solidFill>
                  <a:schemeClr val="dk1"/>
                </a:solidFill>
                <a:latin typeface="Comic Sans MS"/>
                <a:ea typeface="Comic Sans MS"/>
                <a:cs typeface="Comic Sans MS"/>
                <a:sym typeface="Comic Sans MS"/>
              </a:rPr>
              <a:t>Journey,</a:t>
            </a:r>
            <a:endParaRPr b="1"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b="1" lang="en-GB" sz="1000">
                <a:solidFill>
                  <a:schemeClr val="dk1"/>
                </a:solidFill>
                <a:latin typeface="Comic Sans MS"/>
                <a:ea typeface="Comic Sans MS"/>
                <a:cs typeface="Comic Sans MS"/>
                <a:sym typeface="Comic Sans MS"/>
              </a:rPr>
              <a:t>Explorer</a:t>
            </a:r>
            <a:endParaRPr b="1" sz="1000">
              <a:solidFill>
                <a:schemeClr val="dk1"/>
              </a:solidFill>
              <a:latin typeface="Comic Sans MS"/>
              <a:ea typeface="Comic Sans MS"/>
              <a:cs typeface="Comic Sans MS"/>
              <a:sym typeface="Comic Sans MS"/>
            </a:endParaRPr>
          </a:p>
          <a:p>
            <a:pPr indent="-292100" lvl="0" marL="457200" rtl="0" algn="l">
              <a:spcBef>
                <a:spcPts val="0"/>
              </a:spcBef>
              <a:spcAft>
                <a:spcPts val="0"/>
              </a:spcAft>
              <a:buClr>
                <a:schemeClr val="dk1"/>
              </a:buClr>
              <a:buSzPts val="1000"/>
              <a:buFont typeface="Comic Sans MS"/>
              <a:buChar char="❖"/>
            </a:pPr>
            <a:r>
              <a:rPr b="1" lang="en-GB" sz="1000">
                <a:solidFill>
                  <a:schemeClr val="dk1"/>
                </a:solidFill>
                <a:latin typeface="Comic Sans MS"/>
                <a:ea typeface="Comic Sans MS"/>
                <a:cs typeface="Comic Sans MS"/>
                <a:sym typeface="Comic Sans MS"/>
              </a:rPr>
              <a:t>New beginnings, </a:t>
            </a:r>
            <a:endParaRPr b="1" i="0" sz="1600" u="none" cap="none" strike="noStrike">
              <a:solidFill>
                <a:schemeClr val="dk1"/>
              </a:solidFill>
              <a:latin typeface="Comic Sans MS"/>
              <a:ea typeface="Comic Sans MS"/>
              <a:cs typeface="Comic Sans MS"/>
              <a:sym typeface="Comic Sans MS"/>
            </a:endParaRPr>
          </a:p>
        </p:txBody>
      </p:sp>
      <p:sp>
        <p:nvSpPr>
          <p:cNvPr id="95" name="Google Shape;95;p1"/>
          <p:cNvSpPr txBox="1"/>
          <p:nvPr/>
        </p:nvSpPr>
        <p:spPr>
          <a:xfrm>
            <a:off x="6853500" y="3564025"/>
            <a:ext cx="2203800" cy="3140100"/>
          </a:xfrm>
          <a:prstGeom prst="rect">
            <a:avLst/>
          </a:prstGeom>
          <a:solidFill>
            <a:srgbClr val="FF33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omic Sans MS"/>
                <a:ea typeface="Comic Sans MS"/>
                <a:cs typeface="Comic Sans MS"/>
                <a:sym typeface="Comic Sans MS"/>
              </a:rPr>
              <a:t>Key songs for this term: </a:t>
            </a:r>
            <a:endParaRPr b="1" i="0" sz="14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omic Sans MS"/>
              <a:ea typeface="Comic Sans MS"/>
              <a:cs typeface="Comic Sans MS"/>
              <a:sym typeface="Comic Sans MS"/>
            </a:endParaRPr>
          </a:p>
          <a:p>
            <a:pPr indent="-330200" lvl="0" marL="457200" rtl="0" algn="l">
              <a:spcBef>
                <a:spcPts val="0"/>
              </a:spcBef>
              <a:spcAft>
                <a:spcPts val="0"/>
              </a:spcAft>
              <a:buClr>
                <a:schemeClr val="dk1"/>
              </a:buClr>
              <a:buSzPts val="1600"/>
              <a:buFont typeface="Comic Sans MS"/>
              <a:buChar char="●"/>
            </a:pPr>
            <a:r>
              <a:rPr b="1" lang="en-GB" sz="1100">
                <a:solidFill>
                  <a:schemeClr val="dk1"/>
                </a:solidFill>
                <a:latin typeface="Comic Sans MS"/>
                <a:ea typeface="Comic Sans MS"/>
                <a:cs typeface="Comic Sans MS"/>
                <a:sym typeface="Comic Sans MS"/>
              </a:rPr>
              <a:t>If You’re Happy and You Know It</a:t>
            </a:r>
            <a:endParaRPr b="1" sz="1100">
              <a:solidFill>
                <a:schemeClr val="dk1"/>
              </a:solidFill>
              <a:latin typeface="Comic Sans MS"/>
              <a:ea typeface="Comic Sans MS"/>
              <a:cs typeface="Comic Sans MS"/>
              <a:sym typeface="Comic Sans MS"/>
            </a:endParaRPr>
          </a:p>
          <a:p>
            <a:pPr indent="-330200" lvl="0" marL="457200" rtl="0" algn="l">
              <a:spcBef>
                <a:spcPts val="0"/>
              </a:spcBef>
              <a:spcAft>
                <a:spcPts val="0"/>
              </a:spcAft>
              <a:buClr>
                <a:schemeClr val="dk1"/>
              </a:buClr>
              <a:buSzPts val="1600"/>
              <a:buFont typeface="Comic Sans MS"/>
              <a:buChar char="●"/>
            </a:pPr>
            <a:r>
              <a:rPr b="1" lang="en-GB" sz="1100">
                <a:solidFill>
                  <a:schemeClr val="dk1"/>
                </a:solidFill>
                <a:latin typeface="Comic Sans MS"/>
                <a:ea typeface="Comic Sans MS"/>
                <a:cs typeface="Comic Sans MS"/>
                <a:sym typeface="Comic Sans MS"/>
              </a:rPr>
              <a:t>1, 2 Buckle my shoe</a:t>
            </a:r>
            <a:endParaRPr b="1" sz="1100">
              <a:solidFill>
                <a:schemeClr val="dk1"/>
              </a:solidFill>
              <a:latin typeface="Comic Sans MS"/>
              <a:ea typeface="Comic Sans MS"/>
              <a:cs typeface="Comic Sans MS"/>
              <a:sym typeface="Comic Sans MS"/>
            </a:endParaRPr>
          </a:p>
          <a:p>
            <a:pPr indent="-330200" lvl="0" marL="457200" rtl="0" algn="l">
              <a:spcBef>
                <a:spcPts val="0"/>
              </a:spcBef>
              <a:spcAft>
                <a:spcPts val="0"/>
              </a:spcAft>
              <a:buClr>
                <a:schemeClr val="dk1"/>
              </a:buClr>
              <a:buSzPts val="1600"/>
              <a:buFont typeface="Comic Sans MS"/>
              <a:buChar char="●"/>
            </a:pPr>
            <a:r>
              <a:rPr b="1" lang="en-GB" sz="1100">
                <a:solidFill>
                  <a:schemeClr val="dk1"/>
                </a:solidFill>
                <a:latin typeface="Comic Sans MS"/>
                <a:ea typeface="Comic Sans MS"/>
                <a:cs typeface="Comic Sans MS"/>
                <a:sym typeface="Comic Sans MS"/>
              </a:rPr>
              <a:t>One more step along the world I go. </a:t>
            </a:r>
            <a:endParaRPr b="1" sz="11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b="1" sz="11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rPr lang="en-GB">
                <a:solidFill>
                  <a:schemeClr val="dk1"/>
                </a:solidFill>
                <a:latin typeface="Comic Sans MS"/>
                <a:ea typeface="Comic Sans MS"/>
                <a:cs typeface="Comic Sans MS"/>
                <a:sym typeface="Comic Sans MS"/>
              </a:rPr>
              <a:t>       </a:t>
            </a:r>
            <a:r>
              <a:rPr b="1" i="0" lang="en-GB" sz="1400" u="none" cap="none" strike="noStrike">
                <a:solidFill>
                  <a:schemeClr val="dk1"/>
                </a:solidFill>
                <a:latin typeface="Comic Sans MS"/>
                <a:ea typeface="Comic Sans MS"/>
                <a:cs typeface="Comic Sans MS"/>
                <a:sym typeface="Comic Sans MS"/>
              </a:rPr>
              <a:t>Poetry Basket:</a:t>
            </a:r>
            <a:endParaRPr b="1" i="0" sz="1400" u="none" cap="none" strike="noStrike">
              <a:solidFill>
                <a:schemeClr val="dk1"/>
              </a:solidFill>
              <a:latin typeface="Comic Sans MS"/>
              <a:ea typeface="Comic Sans MS"/>
              <a:cs typeface="Comic Sans MS"/>
              <a:sym typeface="Comic Sans MS"/>
            </a:endParaRPr>
          </a:p>
          <a:p>
            <a:pPr indent="-317500" lvl="0" marL="457200" marR="0" rtl="0" algn="l">
              <a:lnSpc>
                <a:spcPct val="100000"/>
              </a:lnSpc>
              <a:spcBef>
                <a:spcPts val="0"/>
              </a:spcBef>
              <a:spcAft>
                <a:spcPts val="0"/>
              </a:spcAft>
              <a:buClr>
                <a:schemeClr val="dk1"/>
              </a:buClr>
              <a:buSzPts val="1400"/>
              <a:buFont typeface="Comic Sans MS"/>
              <a:buChar char="●"/>
            </a:pPr>
            <a:r>
              <a:rPr lang="en-GB">
                <a:solidFill>
                  <a:schemeClr val="dk1"/>
                </a:solidFill>
                <a:latin typeface="Comic Sans MS"/>
                <a:ea typeface="Comic Sans MS"/>
                <a:cs typeface="Comic Sans MS"/>
                <a:sym typeface="Comic Sans MS"/>
              </a:rPr>
              <a:t>Chop, Chop </a:t>
            </a:r>
            <a:endParaRPr>
              <a:solidFill>
                <a:schemeClr val="dk1"/>
              </a:solidFill>
              <a:latin typeface="Comic Sans MS"/>
              <a:ea typeface="Comic Sans MS"/>
              <a:cs typeface="Comic Sans MS"/>
              <a:sym typeface="Comic Sans MS"/>
            </a:endParaRPr>
          </a:p>
          <a:p>
            <a:pPr indent="0" lvl="0" marL="457200" marR="0" rtl="0" algn="l">
              <a:lnSpc>
                <a:spcPct val="100000"/>
              </a:lnSpc>
              <a:spcBef>
                <a:spcPts val="0"/>
              </a:spcBef>
              <a:spcAft>
                <a:spcPts val="0"/>
              </a:spcAft>
              <a:buNone/>
            </a:pPr>
            <a:r>
              <a:t/>
            </a:r>
            <a:endParaRPr>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None/>
            </a:pPr>
            <a:r>
              <a:rPr lang="en-GB" sz="1100">
                <a:solidFill>
                  <a:schemeClr val="dk1"/>
                </a:solidFill>
                <a:latin typeface="Comic Sans MS"/>
                <a:ea typeface="Comic Sans MS"/>
                <a:cs typeface="Comic Sans MS"/>
                <a:sym typeface="Comic Sans MS"/>
              </a:rPr>
              <a:t>A </a:t>
            </a:r>
            <a:r>
              <a:rPr lang="en-GB" sz="1100">
                <a:solidFill>
                  <a:schemeClr val="dk1"/>
                </a:solidFill>
                <a:latin typeface="Comic Sans MS"/>
                <a:ea typeface="Comic Sans MS"/>
                <a:cs typeface="Comic Sans MS"/>
                <a:sym typeface="Comic Sans MS"/>
              </a:rPr>
              <a:t>selection</a:t>
            </a:r>
            <a:r>
              <a:rPr lang="en-GB" sz="1100">
                <a:solidFill>
                  <a:schemeClr val="dk1"/>
                </a:solidFill>
                <a:latin typeface="Comic Sans MS"/>
                <a:ea typeface="Comic Sans MS"/>
                <a:cs typeface="Comic Sans MS"/>
                <a:sym typeface="Comic Sans MS"/>
              </a:rPr>
              <a:t> of a songs will be learnt for our End of Year Sing-A-Long</a:t>
            </a:r>
            <a:endParaRPr>
              <a:solidFill>
                <a:schemeClr val="dk1"/>
              </a:solidFill>
              <a:latin typeface="Comic Sans MS"/>
              <a:ea typeface="Comic Sans MS"/>
              <a:cs typeface="Comic Sans MS"/>
              <a:sym typeface="Comic Sans MS"/>
            </a:endParaRPr>
          </a:p>
        </p:txBody>
      </p:sp>
      <p:pic>
        <p:nvPicPr>
          <p:cNvPr id="96" name="Google Shape;96;p1"/>
          <p:cNvPicPr preferRelativeResize="0"/>
          <p:nvPr/>
        </p:nvPicPr>
        <p:blipFill>
          <a:blip r:embed="rId8">
            <a:alphaModFix/>
          </a:blip>
          <a:stretch>
            <a:fillRect/>
          </a:stretch>
        </p:blipFill>
        <p:spPr>
          <a:xfrm>
            <a:off x="126275" y="232450"/>
            <a:ext cx="1663750" cy="1493992"/>
          </a:xfrm>
          <a:prstGeom prst="rect">
            <a:avLst/>
          </a:prstGeom>
          <a:noFill/>
          <a:ln>
            <a:noFill/>
          </a:ln>
        </p:spPr>
      </p:pic>
      <p:pic>
        <p:nvPicPr>
          <p:cNvPr id="97" name="Google Shape;97;p1"/>
          <p:cNvPicPr preferRelativeResize="0"/>
          <p:nvPr/>
        </p:nvPicPr>
        <p:blipFill>
          <a:blip r:embed="rId9">
            <a:alphaModFix/>
          </a:blip>
          <a:stretch>
            <a:fillRect/>
          </a:stretch>
        </p:blipFill>
        <p:spPr>
          <a:xfrm>
            <a:off x="206500" y="3514138"/>
            <a:ext cx="1503306" cy="1385400"/>
          </a:xfrm>
          <a:prstGeom prst="rect">
            <a:avLst/>
          </a:prstGeom>
          <a:noFill/>
          <a:ln>
            <a:noFill/>
          </a:ln>
        </p:spPr>
      </p:pic>
      <p:pic>
        <p:nvPicPr>
          <p:cNvPr id="98" name="Google Shape;98;p1"/>
          <p:cNvPicPr preferRelativeResize="0"/>
          <p:nvPr/>
        </p:nvPicPr>
        <p:blipFill>
          <a:blip r:embed="rId10">
            <a:alphaModFix/>
          </a:blip>
          <a:stretch>
            <a:fillRect/>
          </a:stretch>
        </p:blipFill>
        <p:spPr>
          <a:xfrm>
            <a:off x="194325" y="1896188"/>
            <a:ext cx="1527649" cy="1494000"/>
          </a:xfrm>
          <a:prstGeom prst="rect">
            <a:avLst/>
          </a:prstGeom>
          <a:noFill/>
          <a:ln>
            <a:noFill/>
          </a:ln>
        </p:spPr>
      </p:pic>
      <p:pic>
        <p:nvPicPr>
          <p:cNvPr id="99" name="Google Shape;99;p1"/>
          <p:cNvPicPr preferRelativeResize="0"/>
          <p:nvPr/>
        </p:nvPicPr>
        <p:blipFill>
          <a:blip r:embed="rId11">
            <a:alphaModFix/>
          </a:blip>
          <a:stretch>
            <a:fillRect/>
          </a:stretch>
        </p:blipFill>
        <p:spPr>
          <a:xfrm>
            <a:off x="1929122" y="3770376"/>
            <a:ext cx="1131675" cy="1136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CC"/>
        </a:solidFill>
      </p:bgPr>
    </p:bg>
    <p:spTree>
      <p:nvGrpSpPr>
        <p:cNvPr id="103" name="Shape 103"/>
        <p:cNvGrpSpPr/>
        <p:nvPr/>
      </p:nvGrpSpPr>
      <p:grpSpPr>
        <a:xfrm>
          <a:off x="0" y="0"/>
          <a:ext cx="0" cy="0"/>
          <a:chOff x="0" y="0"/>
          <a:chExt cx="0" cy="0"/>
        </a:xfrm>
      </p:grpSpPr>
      <p:sp>
        <p:nvSpPr>
          <p:cNvPr id="104" name="Google Shape;104;p2"/>
          <p:cNvSpPr txBox="1"/>
          <p:nvPr/>
        </p:nvSpPr>
        <p:spPr>
          <a:xfrm>
            <a:off x="141900" y="3208075"/>
            <a:ext cx="2882400" cy="29142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0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0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0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rgbClr val="000000"/>
              </a:buClr>
              <a:buSzPts val="1400"/>
              <a:buFont typeface="Arial"/>
              <a:buNone/>
            </a:pPr>
            <a:r>
              <a:t/>
            </a:r>
            <a:endParaRPr b="0" i="0" sz="1000" u="none" cap="none" strike="noStrike">
              <a:solidFill>
                <a:schemeClr val="dk1"/>
              </a:solidFill>
              <a:latin typeface="Comic Sans MS"/>
              <a:ea typeface="Comic Sans MS"/>
              <a:cs typeface="Comic Sans MS"/>
              <a:sym typeface="Comic Sans MS"/>
            </a:endParaRPr>
          </a:p>
          <a:p>
            <a:pPr indent="0" lvl="0" marL="1270" rtl="0" algn="l">
              <a:spcBef>
                <a:spcPts val="0"/>
              </a:spcBef>
              <a:spcAft>
                <a:spcPts val="0"/>
              </a:spcAft>
              <a:buClr>
                <a:schemeClr val="dk1"/>
              </a:buClr>
              <a:buSzPts val="1100"/>
              <a:buFont typeface="Arial"/>
              <a:buNone/>
            </a:pPr>
            <a:r>
              <a:rPr lang="en-GB" sz="900">
                <a:solidFill>
                  <a:schemeClr val="dk1"/>
                </a:solidFill>
              </a:rPr>
              <a:t>I</a:t>
            </a:r>
            <a:r>
              <a:rPr lang="en-GB" sz="1100">
                <a:solidFill>
                  <a:schemeClr val="dk1"/>
                </a:solidFill>
                <a:latin typeface="Comic Sans MS"/>
                <a:ea typeface="Comic Sans MS"/>
                <a:cs typeface="Comic Sans MS"/>
                <a:sym typeface="Comic Sans MS"/>
              </a:rPr>
              <a:t> can write some letters accurately.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 can make predictions about a story using the relevant vocabulary.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 can mark make for a purpose and can talk about the marks I make.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 know how to write some or all of my name.   </a:t>
            </a:r>
            <a:endParaRPr sz="1100">
              <a:solidFill>
                <a:schemeClr val="dk1"/>
              </a:solidFill>
              <a:latin typeface="Comic Sans MS"/>
              <a:ea typeface="Comic Sans MS"/>
              <a:cs typeface="Comic Sans MS"/>
              <a:sym typeface="Comic Sans MS"/>
            </a:endParaRPr>
          </a:p>
          <a:p>
            <a:pPr indent="0" lvl="0" marL="635" marR="1270" rtl="0" algn="l">
              <a:lnSpc>
                <a:spcPct val="100000"/>
              </a:lnSpc>
              <a:spcBef>
                <a:spcPts val="5"/>
              </a:spcBef>
              <a:spcAft>
                <a:spcPts val="0"/>
              </a:spcAft>
              <a:buClr>
                <a:schemeClr val="dk1"/>
              </a:buClr>
              <a:buSzPts val="1100"/>
              <a:buFont typeface="Arial"/>
              <a:buNone/>
            </a:pPr>
            <a:r>
              <a:t/>
            </a:r>
            <a:endParaRPr i="0" sz="11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5"/>
              </a:spcBef>
              <a:spcAft>
                <a:spcPts val="0"/>
              </a:spcAft>
              <a:buClr>
                <a:schemeClr val="dk1"/>
              </a:buClr>
              <a:buSzPts val="1100"/>
              <a:buFont typeface="Arial"/>
              <a:buNone/>
            </a:pPr>
            <a:r>
              <a:rPr i="0" lang="en-GB" sz="1100" u="none" cap="none" strike="noStrike">
                <a:solidFill>
                  <a:schemeClr val="dk1"/>
                </a:solidFill>
                <a:latin typeface="Comic Sans MS"/>
                <a:ea typeface="Comic Sans MS"/>
                <a:cs typeface="Comic Sans MS"/>
                <a:sym typeface="Comic Sans MS"/>
              </a:rPr>
              <a:t>I</a:t>
            </a:r>
            <a:r>
              <a:rPr i="0" lang="en-GB" sz="1100" u="none" cap="none" strike="noStrike">
                <a:solidFill>
                  <a:srgbClr val="000000"/>
                </a:solidFill>
                <a:latin typeface="Comic Sans MS"/>
                <a:ea typeface="Comic Sans MS"/>
                <a:cs typeface="Comic Sans MS"/>
                <a:sym typeface="Comic Sans MS"/>
              </a:rPr>
              <a:t> can make up my own stories using </a:t>
            </a:r>
            <a:r>
              <a:rPr i="0" lang="en-GB" sz="1100" u="none" cap="none" strike="noStrike">
                <a:solidFill>
                  <a:schemeClr val="dk1"/>
                </a:solidFill>
                <a:latin typeface="Comic Sans MS"/>
                <a:ea typeface="Comic Sans MS"/>
                <a:cs typeface="Comic Sans MS"/>
                <a:sym typeface="Comic Sans MS"/>
              </a:rPr>
              <a:t>Tales Toolkit</a:t>
            </a:r>
            <a:endParaRPr i="0" sz="1100" u="none" cap="none" strike="noStrike">
              <a:solidFill>
                <a:schemeClr val="dk1"/>
              </a:solidFill>
              <a:latin typeface="Comic Sans MS"/>
              <a:ea typeface="Comic Sans MS"/>
              <a:cs typeface="Comic Sans MS"/>
              <a:sym typeface="Comic Sans MS"/>
            </a:endParaRPr>
          </a:p>
        </p:txBody>
      </p:sp>
      <p:sp>
        <p:nvSpPr>
          <p:cNvPr id="105" name="Google Shape;105;p2"/>
          <p:cNvSpPr txBox="1"/>
          <p:nvPr/>
        </p:nvSpPr>
        <p:spPr>
          <a:xfrm>
            <a:off x="173500" y="173450"/>
            <a:ext cx="3852300" cy="28674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3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100" u="none" cap="none" strike="noStrike">
              <a:solidFill>
                <a:schemeClr val="dk1"/>
              </a:solidFill>
              <a:latin typeface="Calibri"/>
              <a:ea typeface="Calibri"/>
              <a:cs typeface="Calibri"/>
              <a:sym typeface="Calibri"/>
            </a:endParaRPr>
          </a:p>
          <a:p>
            <a:pPr indent="0" lvl="0" marL="1270" rtl="0" algn="l">
              <a:spcBef>
                <a:spcPts val="0"/>
              </a:spcBef>
              <a:spcAft>
                <a:spcPts val="0"/>
              </a:spcAft>
              <a:buNone/>
            </a:pPr>
            <a:r>
              <a:rPr lang="en-GB" sz="1100">
                <a:latin typeface="Comic Sans MS"/>
                <a:ea typeface="Comic Sans MS"/>
                <a:cs typeface="Comic Sans MS"/>
                <a:sym typeface="Comic Sans MS"/>
              </a:rPr>
              <a:t>I can independently brush my teeth, use the toilet and wash and dry my hands thoroughly.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I can independently get dressed and undressed, for example, putting on coats and doing up zips.  </a:t>
            </a:r>
            <a:endParaRPr sz="1100">
              <a:latin typeface="Comic Sans MS"/>
              <a:ea typeface="Comic Sans MS"/>
              <a:cs typeface="Comic Sans MS"/>
              <a:sym typeface="Comic Sans MS"/>
            </a:endParaRPr>
          </a:p>
          <a:p>
            <a:pPr indent="0" lvl="0" marL="1270" rtl="0" algn="l">
              <a:spcBef>
                <a:spcPts val="5"/>
              </a:spcBef>
              <a:spcAft>
                <a:spcPts val="0"/>
              </a:spcAft>
              <a:buNone/>
            </a:pPr>
            <a:r>
              <a:t/>
            </a:r>
            <a:endParaRPr sz="1100">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 know how to independently meet my own personal hygiene care needs.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 know how to make healthy choices about food, drink, activity and toothbrushing.  </a:t>
            </a:r>
            <a:endParaRPr sz="1100">
              <a:solidFill>
                <a:schemeClr val="dk1"/>
              </a:solidFill>
              <a:latin typeface="Comic Sans MS"/>
              <a:ea typeface="Comic Sans MS"/>
              <a:cs typeface="Comic Sans MS"/>
              <a:sym typeface="Comic Sans MS"/>
            </a:endParaRPr>
          </a:p>
          <a:p>
            <a:pPr indent="0" lvl="0" marL="635" marR="61595" rtl="0" algn="l">
              <a:lnSpc>
                <a:spcPct val="100000"/>
              </a:lnSpc>
              <a:spcBef>
                <a:spcPts val="5"/>
              </a:spcBef>
              <a:spcAft>
                <a:spcPts val="0"/>
              </a:spcAft>
              <a:buClr>
                <a:schemeClr val="dk1"/>
              </a:buClr>
              <a:buSzPts val="1100"/>
              <a:buFont typeface="Arial"/>
              <a:buNone/>
            </a:pPr>
            <a:r>
              <a:t/>
            </a:r>
            <a:endParaRPr b="0" i="0" sz="1200" u="none" cap="none" strike="noStrike">
              <a:solidFill>
                <a:schemeClr val="dk1"/>
              </a:solidFill>
              <a:latin typeface="Comic Sans MS"/>
              <a:ea typeface="Comic Sans MS"/>
              <a:cs typeface="Comic Sans MS"/>
              <a:sym typeface="Comic Sans MS"/>
            </a:endParaRPr>
          </a:p>
        </p:txBody>
      </p:sp>
      <p:sp>
        <p:nvSpPr>
          <p:cNvPr id="106" name="Google Shape;106;p2"/>
          <p:cNvSpPr txBox="1"/>
          <p:nvPr/>
        </p:nvSpPr>
        <p:spPr>
          <a:xfrm>
            <a:off x="272847" y="235156"/>
            <a:ext cx="3653700" cy="646500"/>
          </a:xfrm>
          <a:prstGeom prst="rect">
            <a:avLst/>
          </a:prstGeom>
          <a:solidFill>
            <a:srgbClr val="FF33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   Personal, Social and Emotional Development</a:t>
            </a:r>
            <a:endParaRPr b="0" i="0" sz="1400" u="none" cap="none" strike="noStrike">
              <a:solidFill>
                <a:srgbClr val="000000"/>
              </a:solidFill>
              <a:latin typeface="Arial"/>
              <a:ea typeface="Arial"/>
              <a:cs typeface="Arial"/>
              <a:sym typeface="Arial"/>
            </a:endParaRPr>
          </a:p>
        </p:txBody>
      </p:sp>
      <p:sp>
        <p:nvSpPr>
          <p:cNvPr id="107" name="Google Shape;107;p2"/>
          <p:cNvSpPr txBox="1"/>
          <p:nvPr/>
        </p:nvSpPr>
        <p:spPr>
          <a:xfrm>
            <a:off x="4187100" y="173451"/>
            <a:ext cx="3852300" cy="20337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chemeClr val="dk1"/>
              </a:solidFill>
              <a:latin typeface="Calibri"/>
              <a:ea typeface="Calibri"/>
              <a:cs typeface="Calibri"/>
              <a:sym typeface="Calibri"/>
            </a:endParaRPr>
          </a:p>
          <a:p>
            <a:pPr indent="0" lvl="0" marL="1270" rtl="0" algn="l">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 can answer questions and share opinions using the relevant vocabulary.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 </a:t>
            </a:r>
            <a:r>
              <a:rPr lang="en-GB" sz="1100">
                <a:latin typeface="Comic Sans MS"/>
                <a:ea typeface="Comic Sans MS"/>
                <a:cs typeface="Comic Sans MS"/>
                <a:sym typeface="Comic Sans MS"/>
              </a:rPr>
              <a:t>I know how to express a point of view and to debate when I disagree with an adult or a friend, using words as well as actions.</a:t>
            </a:r>
            <a:endParaRPr sz="1100">
              <a:latin typeface="Comic Sans MS"/>
              <a:ea typeface="Comic Sans MS"/>
              <a:cs typeface="Comic Sans MS"/>
              <a:sym typeface="Comic Sans MS"/>
            </a:endParaRPr>
          </a:p>
          <a:p>
            <a:pPr indent="0" lvl="0" marL="1270" rtl="0" algn="l">
              <a:spcBef>
                <a:spcPts val="0"/>
              </a:spcBef>
              <a:spcAft>
                <a:spcPts val="0"/>
              </a:spcAft>
              <a:buClr>
                <a:schemeClr val="dk1"/>
              </a:buClr>
              <a:buSzPts val="1100"/>
              <a:buFont typeface="Arial"/>
              <a:buNone/>
            </a:pPr>
            <a:r>
              <a:t/>
            </a:r>
            <a:endParaRPr sz="900">
              <a:solidFill>
                <a:schemeClr val="dk1"/>
              </a:solidFill>
            </a:endParaRPr>
          </a:p>
          <a:p>
            <a:pPr indent="0" lvl="0" marL="0" marR="0" rtl="0" algn="l">
              <a:lnSpc>
                <a:spcPct val="100000"/>
              </a:lnSpc>
              <a:spcBef>
                <a:spcPts val="5"/>
              </a:spcBef>
              <a:spcAft>
                <a:spcPts val="5"/>
              </a:spcAft>
              <a:buClr>
                <a:schemeClr val="dk1"/>
              </a:buClr>
              <a:buSzPts val="1100"/>
              <a:buFont typeface="Arial"/>
              <a:buNone/>
            </a:pPr>
            <a:r>
              <a:t/>
            </a:r>
            <a:endParaRPr b="0" i="0" sz="1200" u="none" cap="none" strike="noStrike">
              <a:solidFill>
                <a:schemeClr val="dk1"/>
              </a:solidFill>
              <a:latin typeface="Arial"/>
              <a:ea typeface="Arial"/>
              <a:cs typeface="Arial"/>
              <a:sym typeface="Arial"/>
            </a:endParaRPr>
          </a:p>
        </p:txBody>
      </p:sp>
      <p:sp>
        <p:nvSpPr>
          <p:cNvPr id="108" name="Google Shape;108;p2"/>
          <p:cNvSpPr txBox="1"/>
          <p:nvPr/>
        </p:nvSpPr>
        <p:spPr>
          <a:xfrm>
            <a:off x="8166250" y="173450"/>
            <a:ext cx="3852300" cy="2109300"/>
          </a:xfrm>
          <a:prstGeom prst="rect">
            <a:avLst/>
          </a:prstGeom>
          <a:solidFill>
            <a:srgbClr val="00FF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635" marR="61595"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Comic Sans MS"/>
                <a:ea typeface="Comic Sans MS"/>
                <a:cs typeface="Comic Sans MS"/>
                <a:sym typeface="Comic Sans MS"/>
              </a:rPr>
              <a:t>I can independently carry out self-care routines such as getting dressed and undressed, putting on my own coat and doing up zips.  </a:t>
            </a:r>
            <a:endParaRPr b="0" i="0" sz="1100" u="none" cap="none" strike="noStrike">
              <a:solidFill>
                <a:schemeClr val="dk1"/>
              </a:solidFill>
              <a:latin typeface="Comic Sans MS"/>
              <a:ea typeface="Comic Sans MS"/>
              <a:cs typeface="Comic Sans MS"/>
              <a:sym typeface="Comic Sans MS"/>
            </a:endParaRPr>
          </a:p>
          <a:p>
            <a:pPr indent="0" lvl="0" marL="635" marR="61595"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omic Sans MS"/>
              <a:ea typeface="Comic Sans MS"/>
              <a:cs typeface="Comic Sans MS"/>
              <a:sym typeface="Comic Sans MS"/>
            </a:endParaRPr>
          </a:p>
          <a:p>
            <a:pPr indent="0" lvl="0" marL="635" marR="61595"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Comic Sans MS"/>
                <a:ea typeface="Comic Sans MS"/>
                <a:cs typeface="Comic Sans MS"/>
                <a:sym typeface="Comic Sans MS"/>
              </a:rPr>
              <a:t>I can hold a pen comfortably and use it with good control. </a:t>
            </a:r>
            <a:endParaRPr b="0" i="0" sz="1100" u="none" cap="none" strike="noStrike">
              <a:solidFill>
                <a:schemeClr val="dk1"/>
              </a:solidFill>
              <a:latin typeface="Comic Sans MS"/>
              <a:ea typeface="Comic Sans MS"/>
              <a:cs typeface="Comic Sans MS"/>
              <a:sym typeface="Comic Sans MS"/>
            </a:endParaRPr>
          </a:p>
          <a:p>
            <a:pPr indent="0" lvl="0" marL="635" marR="61595"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omic Sans MS"/>
              <a:ea typeface="Comic Sans MS"/>
              <a:cs typeface="Comic Sans MS"/>
              <a:sym typeface="Comic Sans MS"/>
            </a:endParaRPr>
          </a:p>
          <a:p>
            <a:pPr indent="0" lvl="0" marL="635" marR="61595" rtl="0" algn="l">
              <a:lnSpc>
                <a:spcPct val="100000"/>
              </a:lnSpc>
              <a:spcBef>
                <a:spcPts val="0"/>
              </a:spcBef>
              <a:spcAft>
                <a:spcPts val="0"/>
              </a:spcAft>
              <a:buClr>
                <a:schemeClr val="dk1"/>
              </a:buClr>
              <a:buSzPts val="1100"/>
              <a:buFont typeface="Arial"/>
              <a:buNone/>
            </a:pPr>
            <a:r>
              <a:rPr b="0" i="0" lang="en-GB" sz="1100" u="none" cap="none" strike="noStrike">
                <a:solidFill>
                  <a:schemeClr val="dk1"/>
                </a:solidFill>
                <a:latin typeface="Comic Sans MS"/>
                <a:ea typeface="Comic Sans MS"/>
                <a:cs typeface="Comic Sans MS"/>
                <a:sym typeface="Comic Sans MS"/>
              </a:rPr>
              <a:t>I know how to hold a pen using a comfortable grip</a:t>
            </a:r>
            <a:endParaRPr b="0" i="0" sz="11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5"/>
              </a:spcBef>
              <a:spcAft>
                <a:spcPts val="5"/>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p:txBody>
      </p:sp>
      <p:sp>
        <p:nvSpPr>
          <p:cNvPr id="109" name="Google Shape;109;p2"/>
          <p:cNvSpPr txBox="1"/>
          <p:nvPr/>
        </p:nvSpPr>
        <p:spPr>
          <a:xfrm>
            <a:off x="8901776" y="235156"/>
            <a:ext cx="2381400" cy="369300"/>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Physical Development</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4636132" y="235131"/>
            <a:ext cx="3143400" cy="36930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 Communication and Language</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798933" y="3429008"/>
            <a:ext cx="1388700" cy="369300"/>
          </a:xfrm>
          <a:prstGeom prst="rect">
            <a:avLst/>
          </a:prstGeom>
          <a:solidFill>
            <a:srgbClr val="00B05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r>
              <a:rPr b="0" i="0" lang="en-GB" sz="1800" u="none" cap="none" strike="noStrike">
                <a:solidFill>
                  <a:schemeClr val="lt1"/>
                </a:solidFill>
                <a:latin typeface="Calibri"/>
                <a:ea typeface="Calibri"/>
                <a:cs typeface="Calibri"/>
                <a:sym typeface="Calibri"/>
              </a:rPr>
              <a:t>Literacy</a:t>
            </a:r>
            <a:endParaRPr b="0" i="0" sz="1400" u="none" cap="none" strike="noStrike">
              <a:solidFill>
                <a:srgbClr val="000000"/>
              </a:solidFill>
              <a:latin typeface="Arial"/>
              <a:ea typeface="Arial"/>
              <a:cs typeface="Arial"/>
              <a:sym typeface="Arial"/>
            </a:endParaRPr>
          </a:p>
        </p:txBody>
      </p:sp>
      <p:sp>
        <p:nvSpPr>
          <p:cNvPr id="112" name="Google Shape;112;p2"/>
          <p:cNvSpPr txBox="1"/>
          <p:nvPr/>
        </p:nvSpPr>
        <p:spPr>
          <a:xfrm>
            <a:off x="9153750" y="2383625"/>
            <a:ext cx="2882400" cy="43977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300"/>
              <a:buFont typeface="Calibri"/>
              <a:buNone/>
            </a:pPr>
            <a:r>
              <a:t/>
            </a:r>
            <a:endParaRPr b="0" i="0" sz="1300" u="none" cap="none" strike="noStrike">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1300"/>
              <a:buFont typeface="Calibri"/>
              <a:buNone/>
            </a:pPr>
            <a:r>
              <a:t/>
            </a:r>
            <a:endParaRPr sz="1300">
              <a:solidFill>
                <a:schemeClr val="dk1"/>
              </a:solidFill>
              <a:latin typeface="Comic Sans MS"/>
              <a:ea typeface="Comic Sans MS"/>
              <a:cs typeface="Comic Sans MS"/>
              <a:sym typeface="Comic Sans MS"/>
            </a:endParaRPr>
          </a:p>
          <a:p>
            <a:pPr indent="0" lvl="0" marL="1270" rtl="0" algn="l">
              <a:spcBef>
                <a:spcPts val="0"/>
              </a:spcBef>
              <a:spcAft>
                <a:spcPts val="0"/>
              </a:spcAft>
              <a:buNone/>
            </a:pPr>
            <a:r>
              <a:rPr lang="en-GB" sz="1000">
                <a:latin typeface="Comic Sans MS"/>
                <a:ea typeface="Comic Sans MS"/>
                <a:cs typeface="Comic Sans MS"/>
                <a:sym typeface="Comic Sans MS"/>
              </a:rPr>
              <a:t>I can talk about and identify patterns around me. For example: stripes on clothes, designs on rugs and wallpaper. I can use informal language like ‘pointy’, ‘spotty’, </a:t>
            </a:r>
            <a:endParaRPr sz="1000">
              <a:latin typeface="Comic Sans MS"/>
              <a:ea typeface="Comic Sans MS"/>
              <a:cs typeface="Comic Sans MS"/>
              <a:sym typeface="Comic Sans MS"/>
            </a:endParaRPr>
          </a:p>
          <a:p>
            <a:pPr indent="0" lvl="0" marL="1270" rtl="0" algn="l">
              <a:spcBef>
                <a:spcPts val="5"/>
              </a:spcBef>
              <a:spcAft>
                <a:spcPts val="0"/>
              </a:spcAft>
              <a:buNone/>
            </a:pPr>
            <a:r>
              <a:rPr lang="en-GB" sz="1000">
                <a:latin typeface="Comic Sans MS"/>
                <a:ea typeface="Comic Sans MS"/>
                <a:cs typeface="Comic Sans MS"/>
                <a:sym typeface="Comic Sans MS"/>
              </a:rPr>
              <a:t>‘blobs’ etc. </a:t>
            </a:r>
            <a:endParaRPr sz="1000">
              <a:latin typeface="Comic Sans MS"/>
              <a:ea typeface="Comic Sans MS"/>
              <a:cs typeface="Comic Sans MS"/>
              <a:sym typeface="Comic Sans MS"/>
            </a:endParaRPr>
          </a:p>
          <a:p>
            <a:pPr indent="0" lvl="0" marL="1270" rtl="0" algn="l">
              <a:spcBef>
                <a:spcPts val="5"/>
              </a:spcBef>
              <a:spcAft>
                <a:spcPts val="0"/>
              </a:spcAft>
              <a:buNone/>
            </a:pPr>
            <a:r>
              <a:rPr lang="en-GB" sz="1000">
                <a:latin typeface="Comic Sans MS"/>
                <a:ea typeface="Comic Sans MS"/>
                <a:cs typeface="Comic Sans MS"/>
                <a:sym typeface="Comic Sans MS"/>
              </a:rPr>
              <a:t> </a:t>
            </a:r>
            <a:endParaRPr sz="1000">
              <a:latin typeface="Comic Sans MS"/>
              <a:ea typeface="Comic Sans MS"/>
              <a:cs typeface="Comic Sans MS"/>
              <a:sym typeface="Comic Sans MS"/>
            </a:endParaRPr>
          </a:p>
          <a:p>
            <a:pPr indent="0" lvl="0" marL="1270" rtl="0" algn="l">
              <a:spcBef>
                <a:spcPts val="5"/>
              </a:spcBef>
              <a:spcAft>
                <a:spcPts val="0"/>
              </a:spcAft>
              <a:buNone/>
            </a:pPr>
            <a:r>
              <a:rPr lang="en-GB" sz="1000">
                <a:latin typeface="Comic Sans MS"/>
                <a:ea typeface="Comic Sans MS"/>
                <a:cs typeface="Comic Sans MS"/>
                <a:sym typeface="Comic Sans MS"/>
              </a:rPr>
              <a:t>I can subitise up to 3 </a:t>
            </a:r>
            <a:endParaRPr sz="1000">
              <a:latin typeface="Comic Sans MS"/>
              <a:ea typeface="Comic Sans MS"/>
              <a:cs typeface="Comic Sans MS"/>
              <a:sym typeface="Comic Sans MS"/>
            </a:endParaRPr>
          </a:p>
          <a:p>
            <a:pPr indent="0" lvl="0" marL="1270" rtl="0" algn="l">
              <a:spcBef>
                <a:spcPts val="5"/>
              </a:spcBef>
              <a:spcAft>
                <a:spcPts val="0"/>
              </a:spcAft>
              <a:buNone/>
            </a:pPr>
            <a:r>
              <a:rPr lang="en-GB" sz="1000">
                <a:latin typeface="Comic Sans MS"/>
                <a:ea typeface="Comic Sans MS"/>
                <a:cs typeface="Comic Sans MS"/>
                <a:sym typeface="Comic Sans MS"/>
              </a:rPr>
              <a:t> </a:t>
            </a:r>
            <a:endParaRPr sz="1000">
              <a:latin typeface="Comic Sans MS"/>
              <a:ea typeface="Comic Sans MS"/>
              <a:cs typeface="Comic Sans MS"/>
              <a:sym typeface="Comic Sans MS"/>
            </a:endParaRPr>
          </a:p>
          <a:p>
            <a:pPr indent="0" lvl="0" marL="1270" rtl="0" algn="l">
              <a:spcBef>
                <a:spcPts val="5"/>
              </a:spcBef>
              <a:spcAft>
                <a:spcPts val="0"/>
              </a:spcAft>
              <a:buNone/>
            </a:pPr>
            <a:r>
              <a:rPr lang="en-GB" sz="1000">
                <a:latin typeface="Comic Sans MS"/>
                <a:ea typeface="Comic Sans MS"/>
                <a:cs typeface="Comic Sans MS"/>
                <a:sym typeface="Comic Sans MS"/>
              </a:rPr>
              <a:t>I can to recite numbers past 5 </a:t>
            </a:r>
            <a:endParaRPr sz="1000">
              <a:latin typeface="Comic Sans MS"/>
              <a:ea typeface="Comic Sans MS"/>
              <a:cs typeface="Comic Sans MS"/>
              <a:sym typeface="Comic Sans MS"/>
            </a:endParaRPr>
          </a:p>
          <a:p>
            <a:pPr indent="0" lvl="0" marL="1270" rtl="0" algn="l">
              <a:spcBef>
                <a:spcPts val="5"/>
              </a:spcBef>
              <a:spcAft>
                <a:spcPts val="0"/>
              </a:spcAft>
              <a:buNone/>
            </a:pPr>
            <a:r>
              <a:rPr lang="en-GB" sz="1000">
                <a:latin typeface="Comic Sans MS"/>
                <a:ea typeface="Comic Sans MS"/>
                <a:cs typeface="Comic Sans MS"/>
                <a:sym typeface="Comic Sans MS"/>
              </a:rPr>
              <a:t> </a:t>
            </a:r>
            <a:endParaRPr sz="1000">
              <a:latin typeface="Comic Sans MS"/>
              <a:ea typeface="Comic Sans MS"/>
              <a:cs typeface="Comic Sans MS"/>
              <a:sym typeface="Comic Sans MS"/>
            </a:endParaRPr>
          </a:p>
          <a:p>
            <a:pPr indent="0" lvl="0" marL="1270" rtl="0" algn="l">
              <a:spcBef>
                <a:spcPts val="5"/>
              </a:spcBef>
              <a:spcAft>
                <a:spcPts val="0"/>
              </a:spcAft>
              <a:buNone/>
            </a:pPr>
            <a:r>
              <a:rPr lang="en-GB" sz="1000">
                <a:latin typeface="Comic Sans MS"/>
                <a:ea typeface="Comic Sans MS"/>
                <a:cs typeface="Comic Sans MS"/>
                <a:sym typeface="Comic Sans MS"/>
              </a:rPr>
              <a:t>I can say one number for each item in order: 1,2,3,4,5.  </a:t>
            </a:r>
            <a:endParaRPr sz="1000">
              <a:latin typeface="Comic Sans MS"/>
              <a:ea typeface="Comic Sans MS"/>
              <a:cs typeface="Comic Sans MS"/>
              <a:sym typeface="Comic Sans MS"/>
            </a:endParaRPr>
          </a:p>
          <a:p>
            <a:pPr indent="0" lvl="0" marL="635" marR="61595" rtl="0" algn="l">
              <a:lnSpc>
                <a:spcPct val="100000"/>
              </a:lnSpc>
              <a:spcBef>
                <a:spcPts val="5"/>
              </a:spcBef>
              <a:spcAft>
                <a:spcPts val="0"/>
              </a:spcAft>
              <a:buClr>
                <a:schemeClr val="dk1"/>
              </a:buClr>
              <a:buSzPts val="1100"/>
              <a:buFont typeface="Arial"/>
              <a:buNone/>
            </a:pPr>
            <a:r>
              <a:t/>
            </a:r>
            <a:endParaRPr sz="1000">
              <a:latin typeface="Comic Sans MS"/>
              <a:ea typeface="Comic Sans MS"/>
              <a:cs typeface="Comic Sans MS"/>
              <a:sym typeface="Comic Sans MS"/>
            </a:endParaRPr>
          </a:p>
          <a:p>
            <a:pPr indent="0" lvl="0" marL="1270" rtl="0" algn="l">
              <a:spcBef>
                <a:spcPts val="0"/>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know how to create ABAB patterns– </a:t>
            </a:r>
            <a:endParaRPr sz="10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stick, leaf, stick, leaf. </a:t>
            </a:r>
            <a:endParaRPr sz="10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a:t>
            </a:r>
            <a:endParaRPr sz="10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I know how to notice and correct an error in a repeating pattern.</a:t>
            </a:r>
            <a:endParaRPr sz="10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t/>
            </a:r>
            <a:endParaRPr sz="10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Area Focus:  Subitising </a:t>
            </a:r>
            <a:endParaRPr sz="10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Counting </a:t>
            </a:r>
            <a:endParaRPr sz="10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Patterns </a:t>
            </a:r>
            <a:endParaRPr sz="10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000">
                <a:solidFill>
                  <a:schemeClr val="dk1"/>
                </a:solidFill>
                <a:latin typeface="Comic Sans MS"/>
                <a:ea typeface="Comic Sans MS"/>
                <a:cs typeface="Comic Sans MS"/>
                <a:sym typeface="Comic Sans MS"/>
              </a:rPr>
              <a:t>                     Colours  </a:t>
            </a:r>
            <a:endParaRPr sz="1000">
              <a:solidFill>
                <a:schemeClr val="dk1"/>
              </a:solidFill>
              <a:latin typeface="Comic Sans MS"/>
              <a:ea typeface="Comic Sans MS"/>
              <a:cs typeface="Comic Sans MS"/>
              <a:sym typeface="Comic Sans MS"/>
            </a:endParaRPr>
          </a:p>
          <a:p>
            <a:pPr indent="0" lvl="0" marL="1270" rtl="0" algn="l">
              <a:spcBef>
                <a:spcPts val="5"/>
              </a:spcBef>
              <a:spcAft>
                <a:spcPts val="5"/>
              </a:spcAft>
              <a:buClr>
                <a:schemeClr val="dk1"/>
              </a:buClr>
              <a:buSzPts val="1100"/>
              <a:buFont typeface="Arial"/>
              <a:buNone/>
            </a:pPr>
            <a:r>
              <a:rPr lang="en-GB" sz="1000">
                <a:solidFill>
                  <a:schemeClr val="dk1"/>
                </a:solidFill>
                <a:latin typeface="Comic Sans MS"/>
                <a:ea typeface="Comic Sans MS"/>
                <a:cs typeface="Comic Sans MS"/>
                <a:sym typeface="Comic Sans MS"/>
              </a:rPr>
              <a:t>                     Shapes  </a:t>
            </a:r>
            <a:endParaRPr sz="1000">
              <a:solidFill>
                <a:schemeClr val="dk1"/>
              </a:solidFill>
              <a:latin typeface="Comic Sans MS"/>
              <a:ea typeface="Comic Sans MS"/>
              <a:cs typeface="Comic Sans MS"/>
              <a:sym typeface="Comic Sans MS"/>
            </a:endParaRPr>
          </a:p>
        </p:txBody>
      </p:sp>
      <p:sp>
        <p:nvSpPr>
          <p:cNvPr id="113" name="Google Shape;113;p2"/>
          <p:cNvSpPr txBox="1"/>
          <p:nvPr/>
        </p:nvSpPr>
        <p:spPr>
          <a:xfrm>
            <a:off x="3145850" y="3148050"/>
            <a:ext cx="2882400" cy="36699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1270" rtl="0" algn="l">
              <a:spcBef>
                <a:spcPts val="5"/>
              </a:spcBef>
              <a:spcAft>
                <a:spcPts val="0"/>
              </a:spcAft>
              <a:buNone/>
            </a:pPr>
            <a:r>
              <a:rPr lang="en-GB" sz="1100">
                <a:latin typeface="Cambria"/>
                <a:ea typeface="Cambria"/>
                <a:cs typeface="Cambria"/>
                <a:sym typeface="Cambria"/>
              </a:rPr>
              <a:t>I</a:t>
            </a:r>
            <a:r>
              <a:rPr lang="en-GB" sz="1100">
                <a:latin typeface="Comic Sans MS"/>
                <a:ea typeface="Comic Sans MS"/>
                <a:cs typeface="Comic Sans MS"/>
                <a:sym typeface="Comic Sans MS"/>
              </a:rPr>
              <a:t> can show different emotions in my drawings and paintings, like happiness and sadness.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I can play instruments with increasing control.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I can play instruments to express my feelings and ideas.</a:t>
            </a:r>
            <a:endParaRPr sz="1100">
              <a:latin typeface="Comic Sans MS"/>
              <a:ea typeface="Comic Sans MS"/>
              <a:cs typeface="Comic Sans MS"/>
              <a:sym typeface="Comic Sans MS"/>
            </a:endParaRPr>
          </a:p>
          <a:p>
            <a:pPr indent="0" lvl="0" marL="1270" rtl="0" algn="l">
              <a:spcBef>
                <a:spcPts val="5"/>
              </a:spcBef>
              <a:spcAft>
                <a:spcPts val="0"/>
              </a:spcAft>
              <a:buNone/>
            </a:pPr>
            <a:r>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I know how to show good listening. I can listen with increased attention to sounds.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  </a:t>
            </a:r>
            <a:endParaRPr sz="1100">
              <a:latin typeface="Comic Sans MS"/>
              <a:ea typeface="Comic Sans MS"/>
              <a:cs typeface="Comic Sans MS"/>
              <a:sym typeface="Comic Sans MS"/>
            </a:endParaRPr>
          </a:p>
          <a:p>
            <a:pPr indent="0" lvl="0" marL="1270" rtl="0" algn="l">
              <a:spcBef>
                <a:spcPts val="5"/>
              </a:spcBef>
              <a:spcAft>
                <a:spcPts val="5"/>
              </a:spcAft>
              <a:buNone/>
            </a:pPr>
            <a:r>
              <a:rPr lang="en-GB" sz="1100">
                <a:latin typeface="Comic Sans MS"/>
                <a:ea typeface="Comic Sans MS"/>
                <a:cs typeface="Comic Sans MS"/>
                <a:sym typeface="Comic Sans MS"/>
              </a:rPr>
              <a:t>I know how to express my thoughts and feelings when responding to sounds I have heard.  </a:t>
            </a:r>
            <a:endParaRPr>
              <a:solidFill>
                <a:schemeClr val="dk1"/>
              </a:solidFill>
              <a:latin typeface="Calibri"/>
              <a:ea typeface="Calibri"/>
              <a:cs typeface="Calibri"/>
              <a:sym typeface="Calibri"/>
            </a:endParaRPr>
          </a:p>
        </p:txBody>
      </p:sp>
      <p:sp>
        <p:nvSpPr>
          <p:cNvPr id="114" name="Google Shape;114;p2"/>
          <p:cNvSpPr txBox="1"/>
          <p:nvPr/>
        </p:nvSpPr>
        <p:spPr>
          <a:xfrm>
            <a:off x="6149800" y="3311550"/>
            <a:ext cx="2882400" cy="3237000"/>
          </a:xfrm>
          <a:prstGeom prst="rect">
            <a:avLst/>
          </a:prstGeom>
          <a:solidFill>
            <a:srgbClr val="00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300"/>
              <a:buFont typeface="Arial"/>
              <a:buNone/>
            </a:pPr>
            <a:r>
              <a:t/>
            </a:r>
            <a:endParaRPr b="0" i="0" sz="1400" u="none" cap="none" strike="noStrike">
              <a:solidFill>
                <a:schemeClr val="dk1"/>
              </a:solidFill>
              <a:latin typeface="Calibri"/>
              <a:ea typeface="Calibri"/>
              <a:cs typeface="Calibri"/>
              <a:sym typeface="Calibri"/>
            </a:endParaRPr>
          </a:p>
          <a:p>
            <a:pPr indent="0" lvl="0" marL="635" marR="61595" rtl="0" algn="l">
              <a:lnSpc>
                <a:spcPct val="100000"/>
              </a:lnSpc>
              <a:spcBef>
                <a:spcPts val="0"/>
              </a:spcBef>
              <a:spcAft>
                <a:spcPts val="0"/>
              </a:spcAft>
              <a:buClr>
                <a:schemeClr val="dk1"/>
              </a:buClr>
              <a:buSzPts val="1100"/>
              <a:buFont typeface="Arial"/>
              <a:buNone/>
            </a:pPr>
            <a:r>
              <a:t/>
            </a:r>
            <a:endParaRPr sz="1100">
              <a:solidFill>
                <a:schemeClr val="dk1"/>
              </a:solidFill>
              <a:latin typeface="Comic Sans MS"/>
              <a:ea typeface="Comic Sans MS"/>
              <a:cs typeface="Comic Sans MS"/>
              <a:sym typeface="Comic Sans MS"/>
            </a:endParaRPr>
          </a:p>
          <a:p>
            <a:pPr indent="0" lvl="0" marL="1270" rtl="0" algn="l">
              <a:spcBef>
                <a:spcPts val="0"/>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 can explore and talk about different forces I can feel, such as pushing different objects down in water.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 </a:t>
            </a:r>
            <a:endParaRPr sz="1100">
              <a:solidFill>
                <a:schemeClr val="dk1"/>
              </a:solidFill>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I can talk about different countries in the world and the differences I have experienced or seen in photos. </a:t>
            </a:r>
            <a:endParaRPr sz="1100">
              <a:solidFill>
                <a:schemeClr val="dk1"/>
              </a:solidFill>
              <a:latin typeface="Comic Sans MS"/>
              <a:ea typeface="Comic Sans MS"/>
              <a:cs typeface="Comic Sans MS"/>
              <a:sym typeface="Comic Sans MS"/>
            </a:endParaRPr>
          </a:p>
          <a:p>
            <a:pPr indent="0" lvl="0" marL="635" marR="61595" rtl="0" algn="l">
              <a:lnSpc>
                <a:spcPct val="100000"/>
              </a:lnSpc>
              <a:spcBef>
                <a:spcPts val="5"/>
              </a:spcBef>
              <a:spcAft>
                <a:spcPts val="0"/>
              </a:spcAft>
              <a:buClr>
                <a:schemeClr val="dk1"/>
              </a:buClr>
              <a:buSzPts val="1100"/>
              <a:buFont typeface="Arial"/>
              <a:buNone/>
            </a:pPr>
            <a:r>
              <a:t/>
            </a:r>
            <a:endParaRPr sz="1100">
              <a:solidFill>
                <a:schemeClr val="dk1"/>
              </a:solidFill>
              <a:latin typeface="Comic Sans MS"/>
              <a:ea typeface="Comic Sans MS"/>
              <a:cs typeface="Comic Sans MS"/>
              <a:sym typeface="Comic Sans MS"/>
            </a:endParaRPr>
          </a:p>
          <a:p>
            <a:pPr indent="0" lvl="0" marL="1270" rtl="0" algn="l">
              <a:spcBef>
                <a:spcPts val="0"/>
              </a:spcBef>
              <a:spcAft>
                <a:spcPts val="0"/>
              </a:spcAft>
              <a:buNone/>
            </a:pPr>
            <a:r>
              <a:rPr lang="en-GB" sz="1100">
                <a:latin typeface="Comic Sans MS"/>
                <a:ea typeface="Comic Sans MS"/>
                <a:cs typeface="Comic Sans MS"/>
                <a:sym typeface="Comic Sans MS"/>
              </a:rPr>
              <a:t>I am developing positive attitudes about the differences between people.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 </a:t>
            </a:r>
            <a:endParaRPr sz="1100">
              <a:latin typeface="Comic Sans MS"/>
              <a:ea typeface="Comic Sans MS"/>
              <a:cs typeface="Comic Sans MS"/>
              <a:sym typeface="Comic Sans MS"/>
            </a:endParaRPr>
          </a:p>
          <a:p>
            <a:pPr indent="0" lvl="0" marL="1270" rtl="0" algn="l">
              <a:spcBef>
                <a:spcPts val="5"/>
              </a:spcBef>
              <a:spcAft>
                <a:spcPts val="0"/>
              </a:spcAft>
              <a:buNone/>
            </a:pPr>
            <a:r>
              <a:rPr lang="en-GB" sz="1100">
                <a:latin typeface="Comic Sans MS"/>
                <a:ea typeface="Comic Sans MS"/>
                <a:cs typeface="Comic Sans MS"/>
                <a:sym typeface="Comic Sans MS"/>
              </a:rPr>
              <a:t>I know that there are different countries in the world</a:t>
            </a:r>
            <a:endParaRPr sz="1100">
              <a:latin typeface="Comic Sans MS"/>
              <a:ea typeface="Comic Sans MS"/>
              <a:cs typeface="Comic Sans MS"/>
              <a:sym typeface="Comic Sans MS"/>
            </a:endParaRPr>
          </a:p>
          <a:p>
            <a:pPr indent="0" lvl="0" marL="1270" rtl="0" algn="l">
              <a:spcBef>
                <a:spcPts val="5"/>
              </a:spcBef>
              <a:spcAft>
                <a:spcPts val="0"/>
              </a:spcAft>
              <a:buClr>
                <a:schemeClr val="dk1"/>
              </a:buClr>
              <a:buSzPts val="1100"/>
              <a:buFont typeface="Arial"/>
              <a:buNone/>
            </a:pPr>
            <a:r>
              <a:rPr lang="en-GB" sz="1100">
                <a:solidFill>
                  <a:schemeClr val="dk1"/>
                </a:solidFill>
                <a:latin typeface="Comic Sans MS"/>
                <a:ea typeface="Comic Sans MS"/>
                <a:cs typeface="Comic Sans MS"/>
                <a:sym typeface="Comic Sans MS"/>
              </a:rPr>
              <a:t>Magnets and forces</a:t>
            </a:r>
            <a:endParaRPr sz="1100">
              <a:solidFill>
                <a:schemeClr val="dk1"/>
              </a:solidFill>
              <a:latin typeface="Comic Sans MS"/>
              <a:ea typeface="Comic Sans MS"/>
              <a:cs typeface="Comic Sans MS"/>
              <a:sym typeface="Comic Sans MS"/>
            </a:endParaRPr>
          </a:p>
          <a:p>
            <a:pPr indent="0" lvl="0" marL="1270" rtl="0" algn="l">
              <a:spcBef>
                <a:spcPts val="5"/>
              </a:spcBef>
              <a:spcAft>
                <a:spcPts val="5"/>
              </a:spcAft>
              <a:buClr>
                <a:schemeClr val="dk1"/>
              </a:buClr>
              <a:buSzPts val="1100"/>
              <a:buFont typeface="Arial"/>
              <a:buNone/>
            </a:pPr>
            <a:r>
              <a:rPr lang="en-GB" sz="1100">
                <a:solidFill>
                  <a:schemeClr val="dk1"/>
                </a:solidFill>
                <a:latin typeface="Comic Sans MS"/>
                <a:ea typeface="Comic Sans MS"/>
                <a:cs typeface="Comic Sans MS"/>
                <a:sym typeface="Comic Sans MS"/>
              </a:rPr>
              <a:t>Floating and Sinking</a:t>
            </a:r>
            <a:endParaRPr sz="1100">
              <a:solidFill>
                <a:schemeClr val="dk1"/>
              </a:solidFill>
              <a:latin typeface="Comic Sans MS"/>
              <a:ea typeface="Comic Sans MS"/>
              <a:cs typeface="Comic Sans MS"/>
              <a:sym typeface="Comic Sans MS"/>
            </a:endParaRPr>
          </a:p>
        </p:txBody>
      </p:sp>
      <p:sp>
        <p:nvSpPr>
          <p:cNvPr id="115" name="Google Shape;115;p2"/>
          <p:cNvSpPr txBox="1"/>
          <p:nvPr/>
        </p:nvSpPr>
        <p:spPr>
          <a:xfrm>
            <a:off x="9335238" y="2448498"/>
            <a:ext cx="2519400" cy="3693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r>
              <a:rPr b="0" i="0" lang="en-GB" sz="1800" u="none" cap="none" strike="noStrike">
                <a:solidFill>
                  <a:schemeClr val="lt1"/>
                </a:solidFill>
                <a:latin typeface="Calibri"/>
                <a:ea typeface="Calibri"/>
                <a:cs typeface="Calibri"/>
                <a:sym typeface="Calibri"/>
              </a:rPr>
              <a:t>Mathematics</a:t>
            </a:r>
            <a:endParaRPr b="0" i="0" sz="1400" u="none" cap="none" strike="noStrike">
              <a:solidFill>
                <a:srgbClr val="000000"/>
              </a:solidFill>
              <a:latin typeface="Arial"/>
              <a:ea typeface="Arial"/>
              <a:cs typeface="Arial"/>
              <a:sym typeface="Arial"/>
            </a:endParaRPr>
          </a:p>
        </p:txBody>
      </p:sp>
      <p:sp>
        <p:nvSpPr>
          <p:cNvPr id="116" name="Google Shape;116;p2"/>
          <p:cNvSpPr txBox="1"/>
          <p:nvPr/>
        </p:nvSpPr>
        <p:spPr>
          <a:xfrm>
            <a:off x="6181305" y="3429010"/>
            <a:ext cx="2819400" cy="369300"/>
          </a:xfrm>
          <a:prstGeom prst="rect">
            <a:avLst/>
          </a:prstGeom>
          <a:solidFill>
            <a:srgbClr val="9900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Understanding of the World</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3327350" y="3290400"/>
            <a:ext cx="2519400" cy="646500"/>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   Expressive Arts and Design</a:t>
            </a:r>
            <a:endParaRPr b="0" i="0" sz="1400" u="none" cap="none" strike="noStrike">
              <a:solidFill>
                <a:srgbClr val="000000"/>
              </a:solidFill>
              <a:latin typeface="Arial"/>
              <a:ea typeface="Arial"/>
              <a:cs typeface="Arial"/>
              <a:sym typeface="Arial"/>
            </a:endParaRPr>
          </a:p>
        </p:txBody>
      </p:sp>
      <p:sp>
        <p:nvSpPr>
          <p:cNvPr id="118" name="Google Shape;118;p2"/>
          <p:cNvSpPr txBox="1"/>
          <p:nvPr/>
        </p:nvSpPr>
        <p:spPr>
          <a:xfrm>
            <a:off x="4187100" y="2294600"/>
            <a:ext cx="3592500" cy="677100"/>
          </a:xfrm>
          <a:prstGeom prst="rect">
            <a:avLst/>
          </a:prstGeom>
          <a:solidFill>
            <a:srgbClr val="FF33C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900" u="none" cap="none" strike="noStrike">
                <a:solidFill>
                  <a:schemeClr val="dk1"/>
                </a:solidFill>
                <a:latin typeface="Comic Sans MS"/>
                <a:ea typeface="Comic Sans MS"/>
                <a:cs typeface="Comic Sans MS"/>
                <a:sym typeface="Comic Sans MS"/>
              </a:rPr>
              <a:t>Summer Term </a:t>
            </a:r>
            <a:r>
              <a:rPr b="1" lang="en-GB" sz="1900">
                <a:solidFill>
                  <a:schemeClr val="dk1"/>
                </a:solidFill>
                <a:latin typeface="Comic Sans MS"/>
                <a:ea typeface="Comic Sans MS"/>
                <a:cs typeface="Comic Sans MS"/>
                <a:sym typeface="Comic Sans MS"/>
              </a:rPr>
              <a:t>6</a:t>
            </a:r>
            <a:endParaRPr i="0" sz="1900" u="none" cap="none" strike="noStrike">
              <a:solidFill>
                <a:schemeClr val="dk1"/>
              </a:solidFill>
              <a:latin typeface="Comic Sans MS"/>
              <a:ea typeface="Comic Sans MS"/>
              <a:cs typeface="Comic Sans MS"/>
              <a:sym typeface="Comic Sans MS"/>
            </a:endParaRPr>
          </a:p>
          <a:p>
            <a:pPr indent="0" lvl="0" marL="0" marR="0" rtl="0" algn="ctr">
              <a:lnSpc>
                <a:spcPct val="100000"/>
              </a:lnSpc>
              <a:spcBef>
                <a:spcPts val="0"/>
              </a:spcBef>
              <a:spcAft>
                <a:spcPts val="0"/>
              </a:spcAft>
              <a:buClr>
                <a:srgbClr val="000000"/>
              </a:buClr>
              <a:buSzPts val="1400"/>
              <a:buFont typeface="Arial"/>
              <a:buNone/>
            </a:pPr>
            <a:r>
              <a:rPr lang="en-GB" sz="1900">
                <a:solidFill>
                  <a:schemeClr val="dk1"/>
                </a:solidFill>
                <a:latin typeface="Comic Sans MS"/>
                <a:ea typeface="Comic Sans MS"/>
                <a:cs typeface="Comic Sans MS"/>
                <a:sym typeface="Comic Sans MS"/>
              </a:rPr>
              <a:t>‘Journeys and Change’</a:t>
            </a:r>
            <a:endParaRPr i="0" sz="1900" u="none" cap="none" strike="noStrike">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2bacab4fe8d_0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124" name="Google Shape;124;g2bacab4fe8d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2022-01-06T18:42:25Z</dcterms:created>
  <dc:creator>9311005 Grace Lee</dc:creator>
</cp:coreProperties>
</file>