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3"/>
  </p:sldMasterIdLst>
  <p:notesMasterIdLst>
    <p:notesMasterId r:id="rId4"/>
  </p:notesMasterIdLst>
  <p:sldIdLst>
    <p:sldId id="256" r:id="rId5"/>
    <p:sldId id="257" r:id="rId6"/>
  </p:sldIdLst>
  <p:sldSz cy="6858000" cx="12192000"/>
  <p:notesSz cx="6797675" cy="9926625"/>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7" roundtripDataSignature="AMtx7mhfrKjG0wCci/ZGKd43cP3w4SFue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5" Type="http://schemas.openxmlformats.org/officeDocument/2006/relationships/slide" Target="slides/slide1.xml"/><Relationship Id="rId6" Type="http://schemas.openxmlformats.org/officeDocument/2006/relationships/slide" Target="slides/slide2.xml"/><Relationship Id="rId7"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92075" y="744538"/>
            <a:ext cx="6615113" cy="3722687"/>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79768" y="4715153"/>
            <a:ext cx="5438140" cy="4466987"/>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79768" y="4715153"/>
            <a:ext cx="5438140" cy="4466987"/>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82" name="Google Shape;82;p1:notes"/>
          <p:cNvSpPr/>
          <p:nvPr>
            <p:ph idx="2" type="sldImg"/>
          </p:nvPr>
        </p:nvSpPr>
        <p:spPr>
          <a:xfrm>
            <a:off x="90488" y="744538"/>
            <a:ext cx="6616700" cy="3722687"/>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8" name="Shape 98"/>
        <p:cNvGrpSpPr/>
        <p:nvPr/>
      </p:nvGrpSpPr>
      <p:grpSpPr>
        <a:xfrm>
          <a:off x="0" y="0"/>
          <a:ext cx="0" cy="0"/>
          <a:chOff x="0" y="0"/>
          <a:chExt cx="0" cy="0"/>
        </a:xfrm>
      </p:grpSpPr>
      <p:sp>
        <p:nvSpPr>
          <p:cNvPr id="99" name="Google Shape;99;p2:notes"/>
          <p:cNvSpPr txBox="1"/>
          <p:nvPr>
            <p:ph idx="1" type="body"/>
          </p:nvPr>
        </p:nvSpPr>
        <p:spPr>
          <a:xfrm>
            <a:off x="679768" y="4715153"/>
            <a:ext cx="5438140" cy="4466987"/>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00" name="Google Shape;100;p2:notes"/>
          <p:cNvSpPr/>
          <p:nvPr>
            <p:ph idx="2" type="sldImg"/>
          </p:nvPr>
        </p:nvSpPr>
        <p:spPr>
          <a:xfrm>
            <a:off x="90488" y="744538"/>
            <a:ext cx="6616700" cy="3722687"/>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1" name="Shape 11"/>
        <p:cNvGrpSpPr/>
        <p:nvPr/>
      </p:nvGrpSpPr>
      <p:grpSpPr>
        <a:xfrm>
          <a:off x="0" y="0"/>
          <a:ext cx="0" cy="0"/>
          <a:chOff x="0" y="0"/>
          <a:chExt cx="0" cy="0"/>
        </a:xfrm>
      </p:grpSpPr>
      <p:sp>
        <p:nvSpPr>
          <p:cNvPr id="12" name="Google Shape;12;p4"/>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 name="Google Shape;13;p4"/>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4" name="Google Shape;14;p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5" name="Google Shape;15;p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6" name="Google Shape;16;p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8" name="Shape 68"/>
        <p:cNvGrpSpPr/>
        <p:nvPr/>
      </p:nvGrpSpPr>
      <p:grpSpPr>
        <a:xfrm>
          <a:off x="0" y="0"/>
          <a:ext cx="0" cy="0"/>
          <a:chOff x="0" y="0"/>
          <a:chExt cx="0" cy="0"/>
        </a:xfrm>
      </p:grpSpPr>
      <p:sp>
        <p:nvSpPr>
          <p:cNvPr id="69" name="Google Shape;69;p1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0" name="Google Shape;70;p13"/>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1" name="Google Shape;71;p1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2" name="Google Shape;72;p1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3" name="Google Shape;73;p1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Google Shape;75;p14"/>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6" name="Google Shape;76;p14"/>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7" name="Google Shape;77;p1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8" name="Google Shape;78;p1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9" name="Google Shape;79;p1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7" name="Shape 17"/>
        <p:cNvGrpSpPr/>
        <p:nvPr/>
      </p:nvGrpSpPr>
      <p:grpSpPr>
        <a:xfrm>
          <a:off x="0" y="0"/>
          <a:ext cx="0" cy="0"/>
          <a:chOff x="0" y="0"/>
          <a:chExt cx="0" cy="0"/>
        </a:xfrm>
      </p:grpSpPr>
      <p:sp>
        <p:nvSpPr>
          <p:cNvPr id="18" name="Google Shape;18;p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 name="Google Shape;19;p5"/>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0" name="Google Shape;20;p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1" name="Google Shape;21;p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2" name="Google Shape;22;p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3" name="Shape 23"/>
        <p:cNvGrpSpPr/>
        <p:nvPr/>
      </p:nvGrpSpPr>
      <p:grpSpPr>
        <a:xfrm>
          <a:off x="0" y="0"/>
          <a:ext cx="0" cy="0"/>
          <a:chOff x="0" y="0"/>
          <a:chExt cx="0" cy="0"/>
        </a:xfrm>
      </p:grpSpPr>
      <p:sp>
        <p:nvSpPr>
          <p:cNvPr id="24" name="Google Shape;24;p6"/>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5" name="Google Shape;25;p6"/>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26" name="Google Shape;26;p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7" name="Google Shape;27;p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8" name="Google Shape;28;p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29" name="Shape 29"/>
        <p:cNvGrpSpPr/>
        <p:nvPr/>
      </p:nvGrpSpPr>
      <p:grpSpPr>
        <a:xfrm>
          <a:off x="0" y="0"/>
          <a:ext cx="0" cy="0"/>
          <a:chOff x="0" y="0"/>
          <a:chExt cx="0" cy="0"/>
        </a:xfrm>
      </p:grpSpPr>
      <p:sp>
        <p:nvSpPr>
          <p:cNvPr id="30" name="Google Shape;30;p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1" name="Google Shape;31;p7"/>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2" name="Google Shape;32;p7"/>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3" name="Google Shape;33;p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4" name="Google Shape;34;p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5" name="Google Shape;35;p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36" name="Shape 36"/>
        <p:cNvGrpSpPr/>
        <p:nvPr/>
      </p:nvGrpSpPr>
      <p:grpSpPr>
        <a:xfrm>
          <a:off x="0" y="0"/>
          <a:ext cx="0" cy="0"/>
          <a:chOff x="0" y="0"/>
          <a:chExt cx="0" cy="0"/>
        </a:xfrm>
      </p:grpSpPr>
      <p:sp>
        <p:nvSpPr>
          <p:cNvPr id="37" name="Google Shape;37;p8"/>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8" name="Google Shape;38;p8"/>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39" name="Google Shape;39;p8"/>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0" name="Google Shape;40;p8"/>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1" name="Google Shape;41;p8"/>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2" name="Google Shape;42;p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3" name="Google Shape;43;p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4" name="Google Shape;44;p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5" name="Shape 45"/>
        <p:cNvGrpSpPr/>
        <p:nvPr/>
      </p:nvGrpSpPr>
      <p:grpSpPr>
        <a:xfrm>
          <a:off x="0" y="0"/>
          <a:ext cx="0" cy="0"/>
          <a:chOff x="0" y="0"/>
          <a:chExt cx="0" cy="0"/>
        </a:xfrm>
      </p:grpSpPr>
      <p:sp>
        <p:nvSpPr>
          <p:cNvPr id="46" name="Google Shape;46;p9"/>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7" name="Google Shape;47;p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8" name="Google Shape;48;p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9" name="Google Shape;49;p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0" name="Shape 50"/>
        <p:cNvGrpSpPr/>
        <p:nvPr/>
      </p:nvGrpSpPr>
      <p:grpSpPr>
        <a:xfrm>
          <a:off x="0" y="0"/>
          <a:ext cx="0" cy="0"/>
          <a:chOff x="0" y="0"/>
          <a:chExt cx="0" cy="0"/>
        </a:xfrm>
      </p:grpSpPr>
      <p:sp>
        <p:nvSpPr>
          <p:cNvPr id="51" name="Google Shape;51;p1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2" name="Google Shape;52;p1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3" name="Google Shape;53;p1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4" name="Shape 54"/>
        <p:cNvGrpSpPr/>
        <p:nvPr/>
      </p:nvGrpSpPr>
      <p:grpSpPr>
        <a:xfrm>
          <a:off x="0" y="0"/>
          <a:ext cx="0" cy="0"/>
          <a:chOff x="0" y="0"/>
          <a:chExt cx="0" cy="0"/>
        </a:xfrm>
      </p:grpSpPr>
      <p:sp>
        <p:nvSpPr>
          <p:cNvPr id="55" name="Google Shape;55;p11"/>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6" name="Google Shape;56;p11"/>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57" name="Google Shape;57;p11"/>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58" name="Google Shape;58;p1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9" name="Google Shape;59;p1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0" name="Google Shape;60;p1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1" name="Shape 61"/>
        <p:cNvGrpSpPr/>
        <p:nvPr/>
      </p:nvGrpSpPr>
      <p:grpSpPr>
        <a:xfrm>
          <a:off x="0" y="0"/>
          <a:ext cx="0" cy="0"/>
          <a:chOff x="0" y="0"/>
          <a:chExt cx="0" cy="0"/>
        </a:xfrm>
      </p:grpSpPr>
      <p:sp>
        <p:nvSpPr>
          <p:cNvPr id="62" name="Google Shape;62;p12"/>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3" name="Google Shape;63;p12"/>
          <p:cNvSpPr/>
          <p:nvPr>
            <p:ph idx="2" type="pic"/>
          </p:nvPr>
        </p:nvSpPr>
        <p:spPr>
          <a:xfrm>
            <a:off x="5183188" y="987425"/>
            <a:ext cx="6172200" cy="4873625"/>
          </a:xfrm>
          <a:prstGeom prst="rect">
            <a:avLst/>
          </a:prstGeom>
          <a:noFill/>
          <a:ln>
            <a:noFill/>
          </a:ln>
        </p:spPr>
      </p:sp>
      <p:sp>
        <p:nvSpPr>
          <p:cNvPr id="64" name="Google Shape;64;p12"/>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5" name="Google Shape;65;p1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6" name="Google Shape;66;p1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7" name="Google Shape;67;p1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7" name="Google Shape;7;p3"/>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8" name="Google Shape;8;p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9" name="Google Shape;9;p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10" name="Google Shape;10;p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3.png"/><Relationship Id="rId4" Type="http://schemas.openxmlformats.org/officeDocument/2006/relationships/image" Target="../media/image1.png"/><Relationship Id="rId9" Type="http://schemas.openxmlformats.org/officeDocument/2006/relationships/image" Target="../media/image5.png"/><Relationship Id="rId5" Type="http://schemas.openxmlformats.org/officeDocument/2006/relationships/image" Target="../media/image6.png"/><Relationship Id="rId6" Type="http://schemas.openxmlformats.org/officeDocument/2006/relationships/image" Target="../media/image2.png"/><Relationship Id="rId7" Type="http://schemas.openxmlformats.org/officeDocument/2006/relationships/image" Target="../media/image7.png"/><Relationship Id="rId8"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B0F0"/>
        </a:solidFill>
      </p:bgPr>
    </p:bg>
    <p:spTree>
      <p:nvGrpSpPr>
        <p:cNvPr id="83" name="Shape 83"/>
        <p:cNvGrpSpPr/>
        <p:nvPr/>
      </p:nvGrpSpPr>
      <p:grpSpPr>
        <a:xfrm>
          <a:off x="0" y="0"/>
          <a:ext cx="0" cy="0"/>
          <a:chOff x="0" y="0"/>
          <a:chExt cx="0" cy="0"/>
        </a:xfrm>
      </p:grpSpPr>
      <p:sp>
        <p:nvSpPr>
          <p:cNvPr id="84" name="Google Shape;84;p1"/>
          <p:cNvSpPr txBox="1"/>
          <p:nvPr/>
        </p:nvSpPr>
        <p:spPr>
          <a:xfrm>
            <a:off x="2111816" y="133805"/>
            <a:ext cx="7878300" cy="1015800"/>
          </a:xfrm>
          <a:prstGeom prst="rect">
            <a:avLst/>
          </a:prstGeom>
          <a:solidFill>
            <a:srgbClr val="DDEAF6"/>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800"/>
              <a:buFont typeface="Arial"/>
              <a:buNone/>
            </a:pPr>
            <a:r>
              <a:rPr b="1" i="0" lang="en-GB" sz="2000" u="sng" cap="none" strike="noStrike">
                <a:solidFill>
                  <a:schemeClr val="dk1"/>
                </a:solidFill>
                <a:latin typeface="Calibri"/>
                <a:ea typeface="Calibri"/>
                <a:cs typeface="Calibri"/>
                <a:sym typeface="Calibri"/>
              </a:rPr>
              <a:t> </a:t>
            </a:r>
            <a:r>
              <a:rPr b="1" lang="en-GB" sz="2000" u="sng">
                <a:solidFill>
                  <a:schemeClr val="dk1"/>
                </a:solidFill>
                <a:latin typeface="Calibri"/>
                <a:ea typeface="Calibri"/>
                <a:cs typeface="Calibri"/>
                <a:sym typeface="Calibri"/>
              </a:rPr>
              <a:t>Journeys and Change </a:t>
            </a:r>
            <a:r>
              <a:rPr b="1" i="0" lang="en-GB" sz="2000" u="sng" cap="none" strike="noStrike">
                <a:solidFill>
                  <a:schemeClr val="dk1"/>
                </a:solidFill>
                <a:latin typeface="Calibri"/>
                <a:ea typeface="Calibri"/>
                <a:cs typeface="Calibri"/>
                <a:sym typeface="Calibri"/>
              </a:rPr>
              <a:t>  </a:t>
            </a:r>
            <a:endParaRPr b="1" i="0" sz="2000" u="none" cap="none" strike="noStrike">
              <a:solidFill>
                <a:schemeClr val="dk1"/>
              </a:solidFill>
              <a:latin typeface="Calibri"/>
              <a:ea typeface="Calibri"/>
              <a:cs typeface="Calibri"/>
              <a:sym typeface="Calibri"/>
            </a:endParaRPr>
          </a:p>
          <a:p>
            <a:pPr indent="0" lvl="0" marL="0" marR="0" rtl="0" algn="ctr">
              <a:lnSpc>
                <a:spcPct val="100000"/>
              </a:lnSpc>
              <a:spcBef>
                <a:spcPts val="0"/>
              </a:spcBef>
              <a:spcAft>
                <a:spcPts val="0"/>
              </a:spcAft>
              <a:buClr>
                <a:srgbClr val="000000"/>
              </a:buClr>
              <a:buSzPts val="1800"/>
              <a:buFont typeface="Arial"/>
              <a:buNone/>
            </a:pPr>
            <a:r>
              <a:rPr b="1" i="0" lang="en-GB" sz="2000" u="none" cap="none" strike="noStrike">
                <a:solidFill>
                  <a:schemeClr val="dk1"/>
                </a:solidFill>
                <a:latin typeface="Calibri"/>
                <a:ea typeface="Calibri"/>
                <a:cs typeface="Calibri"/>
                <a:sym typeface="Calibri"/>
              </a:rPr>
              <a:t>Caterpillars Summer Term </a:t>
            </a:r>
            <a:r>
              <a:rPr b="1" lang="en-GB" sz="2000">
                <a:solidFill>
                  <a:schemeClr val="dk1"/>
                </a:solidFill>
                <a:latin typeface="Calibri"/>
                <a:ea typeface="Calibri"/>
                <a:cs typeface="Calibri"/>
                <a:sym typeface="Calibri"/>
              </a:rPr>
              <a:t>6</a:t>
            </a:r>
            <a:endParaRPr b="1" i="0" sz="2000" u="none" cap="none" strike="noStrike">
              <a:solidFill>
                <a:schemeClr val="dk1"/>
              </a:solidFill>
              <a:latin typeface="Calibri"/>
              <a:ea typeface="Calibri"/>
              <a:cs typeface="Calibri"/>
              <a:sym typeface="Calibri"/>
            </a:endParaRPr>
          </a:p>
          <a:p>
            <a:pPr indent="0" lvl="0" marL="0" marR="0" rtl="0" algn="ctr">
              <a:lnSpc>
                <a:spcPct val="100000"/>
              </a:lnSpc>
              <a:spcBef>
                <a:spcPts val="0"/>
              </a:spcBef>
              <a:spcAft>
                <a:spcPts val="0"/>
              </a:spcAft>
              <a:buClr>
                <a:schemeClr val="dk1"/>
              </a:buClr>
              <a:buSzPts val="2000"/>
              <a:buFont typeface="Arial"/>
              <a:buNone/>
            </a:pPr>
            <a:r>
              <a:rPr b="1" i="0" lang="en-GB" sz="2000" u="none" cap="none" strike="noStrike">
                <a:solidFill>
                  <a:srgbClr val="FF0000"/>
                </a:solidFill>
                <a:latin typeface="Calibri"/>
                <a:ea typeface="Calibri"/>
                <a:cs typeface="Calibri"/>
                <a:sym typeface="Calibri"/>
              </a:rPr>
              <a:t>Love</a:t>
            </a:r>
            <a:r>
              <a:rPr b="1" i="0" lang="en-GB" sz="2000" u="none" cap="none" strike="noStrike">
                <a:solidFill>
                  <a:schemeClr val="dk1"/>
                </a:solidFill>
                <a:latin typeface="Calibri"/>
                <a:ea typeface="Calibri"/>
                <a:cs typeface="Calibri"/>
                <a:sym typeface="Calibri"/>
              </a:rPr>
              <a:t>	      </a:t>
            </a:r>
            <a:r>
              <a:rPr b="1" i="0" lang="en-GB" sz="2000" u="none" cap="none" strike="noStrike">
                <a:solidFill>
                  <a:schemeClr val="accent2"/>
                </a:solidFill>
                <a:latin typeface="Calibri"/>
                <a:ea typeface="Calibri"/>
                <a:cs typeface="Calibri"/>
                <a:sym typeface="Calibri"/>
              </a:rPr>
              <a:t>Curiosity</a:t>
            </a:r>
            <a:r>
              <a:rPr b="1" i="0" lang="en-GB" sz="2000" u="none" cap="none" strike="noStrike">
                <a:solidFill>
                  <a:schemeClr val="dk1"/>
                </a:solidFill>
                <a:latin typeface="Calibri"/>
                <a:ea typeface="Calibri"/>
                <a:cs typeface="Calibri"/>
                <a:sym typeface="Calibri"/>
              </a:rPr>
              <a:t>	     </a:t>
            </a:r>
            <a:r>
              <a:rPr b="1" i="0" lang="en-GB" sz="2000" u="none" cap="none" strike="noStrike">
                <a:solidFill>
                  <a:srgbClr val="0070C0"/>
                </a:solidFill>
                <a:latin typeface="Calibri"/>
                <a:ea typeface="Calibri"/>
                <a:cs typeface="Calibri"/>
                <a:sym typeface="Calibri"/>
              </a:rPr>
              <a:t>Courage</a:t>
            </a:r>
            <a:r>
              <a:rPr b="1" i="0" lang="en-GB" sz="2000" u="none" cap="none" strike="noStrike">
                <a:solidFill>
                  <a:schemeClr val="dk1"/>
                </a:solidFill>
                <a:latin typeface="Calibri"/>
                <a:ea typeface="Calibri"/>
                <a:cs typeface="Calibri"/>
                <a:sym typeface="Calibri"/>
              </a:rPr>
              <a:t>	</a:t>
            </a:r>
            <a:r>
              <a:rPr b="1" i="0" lang="en-GB" sz="2000" u="none" cap="none" strike="noStrike">
                <a:solidFill>
                  <a:srgbClr val="00CC00"/>
                </a:solidFill>
                <a:latin typeface="Calibri"/>
                <a:ea typeface="Calibri"/>
                <a:cs typeface="Calibri"/>
                <a:sym typeface="Calibri"/>
              </a:rPr>
              <a:t>Aspiration</a:t>
            </a:r>
            <a:endParaRPr b="1" i="0" sz="1800" u="none" cap="none" strike="noStrike">
              <a:solidFill>
                <a:schemeClr val="dk1"/>
              </a:solidFill>
              <a:latin typeface="Calibri"/>
              <a:ea typeface="Calibri"/>
              <a:cs typeface="Calibri"/>
              <a:sym typeface="Calibri"/>
            </a:endParaRPr>
          </a:p>
        </p:txBody>
      </p:sp>
      <p:sp>
        <p:nvSpPr>
          <p:cNvPr id="85" name="Google Shape;85;p1"/>
          <p:cNvSpPr txBox="1"/>
          <p:nvPr/>
        </p:nvSpPr>
        <p:spPr>
          <a:xfrm>
            <a:off x="2111825" y="1227225"/>
            <a:ext cx="7878300" cy="1723800"/>
          </a:xfrm>
          <a:prstGeom prst="rect">
            <a:avLst/>
          </a:prstGeom>
          <a:solidFill>
            <a:srgbClr val="DDEAF6"/>
          </a:solidFill>
          <a:ln>
            <a:noFill/>
          </a:ln>
        </p:spPr>
        <p:txBody>
          <a:bodyPr anchorCtr="0" anchor="t" bIns="45700" lIns="91425" spcFirstLastPara="1" rIns="91425" wrap="square" tIns="45700">
            <a:spAutoFit/>
          </a:bodyPr>
          <a:lstStyle/>
          <a:p>
            <a:pPr indent="0" lvl="0" marL="0" rtl="0" algn="ctr">
              <a:spcBef>
                <a:spcPts val="0"/>
              </a:spcBef>
              <a:spcAft>
                <a:spcPts val="0"/>
              </a:spcAft>
              <a:buClr>
                <a:schemeClr val="dk1"/>
              </a:buClr>
              <a:buSzPts val="1100"/>
              <a:buFont typeface="Arial"/>
              <a:buNone/>
            </a:pPr>
            <a:r>
              <a:rPr lang="en-GB" sz="1600">
                <a:solidFill>
                  <a:schemeClr val="dk1"/>
                </a:solidFill>
              </a:rPr>
              <a:t>We have a fun, jam packed term. Following on from our topic last term we will be putting on our adventurers backpacks and thinking about different journeys and what transport we use. We will also be thinking about changes not only for ourselves as we continue to grow and change, but also how the seasons </a:t>
            </a:r>
            <a:r>
              <a:rPr lang="en-GB" sz="1600">
                <a:solidFill>
                  <a:schemeClr val="dk1"/>
                </a:solidFill>
              </a:rPr>
              <a:t>and</a:t>
            </a:r>
            <a:r>
              <a:rPr lang="en-GB" sz="1600">
                <a:solidFill>
                  <a:schemeClr val="dk1"/>
                </a:solidFill>
              </a:rPr>
              <a:t> the natural </a:t>
            </a:r>
            <a:r>
              <a:rPr lang="en-GB" sz="1600">
                <a:solidFill>
                  <a:schemeClr val="dk1"/>
                </a:solidFill>
              </a:rPr>
              <a:t>world</a:t>
            </a:r>
            <a:r>
              <a:rPr lang="en-GB" sz="1600">
                <a:solidFill>
                  <a:schemeClr val="dk1"/>
                </a:solidFill>
              </a:rPr>
              <a:t> change around us. </a:t>
            </a:r>
            <a:endParaRPr b="1" sz="1600">
              <a:solidFill>
                <a:schemeClr val="dk1"/>
              </a:solidFill>
            </a:endParaRPr>
          </a:p>
          <a:p>
            <a:pPr indent="0" lvl="0" marL="0" marR="0" rtl="0" algn="ctr">
              <a:lnSpc>
                <a:spcPct val="100000"/>
              </a:lnSpc>
              <a:spcBef>
                <a:spcPts val="0"/>
              </a:spcBef>
              <a:spcAft>
                <a:spcPts val="0"/>
              </a:spcAft>
              <a:buClr>
                <a:srgbClr val="000000"/>
              </a:buClr>
              <a:buSzPts val="2000"/>
              <a:buFont typeface="Arial"/>
              <a:buNone/>
            </a:pPr>
            <a:r>
              <a:rPr b="1" i="0" lang="en-GB" sz="1900" u="none" cap="none" strike="noStrike">
                <a:solidFill>
                  <a:schemeClr val="dk1"/>
                </a:solidFill>
                <a:latin typeface="Calibri"/>
                <a:ea typeface="Calibri"/>
                <a:cs typeface="Calibri"/>
                <a:sym typeface="Calibri"/>
              </a:rPr>
              <a:t>Our value this term is: </a:t>
            </a:r>
            <a:r>
              <a:rPr b="1" lang="en-GB" sz="1600">
                <a:solidFill>
                  <a:srgbClr val="FF9900"/>
                </a:solidFill>
              </a:rPr>
              <a:t>Courage and Aspiration </a:t>
            </a:r>
            <a:r>
              <a:rPr b="1" i="0" lang="en-GB" sz="2600" u="none" cap="none" strike="noStrike">
                <a:solidFill>
                  <a:schemeClr val="dk1"/>
                </a:solidFill>
                <a:latin typeface="Calibri"/>
                <a:ea typeface="Calibri"/>
                <a:cs typeface="Calibri"/>
                <a:sym typeface="Calibri"/>
              </a:rPr>
              <a:t> </a:t>
            </a:r>
            <a:r>
              <a:rPr b="0" i="0" lang="en-GB" sz="2600" u="none" cap="none" strike="noStrike">
                <a:solidFill>
                  <a:srgbClr val="00CC00"/>
                </a:solidFill>
                <a:latin typeface="Calibri"/>
                <a:ea typeface="Calibri"/>
                <a:cs typeface="Calibri"/>
                <a:sym typeface="Calibri"/>
              </a:rPr>
              <a:t> </a:t>
            </a:r>
            <a:r>
              <a:rPr b="1" i="0" lang="en-GB" sz="2600" u="none" cap="none" strike="noStrike">
                <a:solidFill>
                  <a:schemeClr val="accent2"/>
                </a:solidFill>
                <a:latin typeface="Calibri"/>
                <a:ea typeface="Calibri"/>
                <a:cs typeface="Calibri"/>
                <a:sym typeface="Calibri"/>
              </a:rPr>
              <a:t> </a:t>
            </a:r>
            <a:endParaRPr b="1" i="0" sz="2400" u="none" cap="none" strike="noStrike">
              <a:solidFill>
                <a:schemeClr val="accent2"/>
              </a:solidFill>
              <a:latin typeface="Calibri"/>
              <a:ea typeface="Calibri"/>
              <a:cs typeface="Calibri"/>
              <a:sym typeface="Calibri"/>
            </a:endParaRPr>
          </a:p>
        </p:txBody>
      </p:sp>
      <p:pic>
        <p:nvPicPr>
          <p:cNvPr id="86" name="Google Shape;86;p1"/>
          <p:cNvPicPr preferRelativeResize="0"/>
          <p:nvPr/>
        </p:nvPicPr>
        <p:blipFill rotWithShape="1">
          <a:blip r:embed="rId3">
            <a:alphaModFix/>
          </a:blip>
          <a:srcRect b="0" l="0" r="0" t="0"/>
          <a:stretch/>
        </p:blipFill>
        <p:spPr>
          <a:xfrm>
            <a:off x="8382575" y="175450"/>
            <a:ext cx="1356700" cy="681650"/>
          </a:xfrm>
          <a:prstGeom prst="rect">
            <a:avLst/>
          </a:prstGeom>
          <a:noFill/>
          <a:ln>
            <a:noFill/>
          </a:ln>
        </p:spPr>
      </p:pic>
      <p:pic>
        <p:nvPicPr>
          <p:cNvPr id="87" name="Google Shape;87;p1"/>
          <p:cNvPicPr preferRelativeResize="0"/>
          <p:nvPr/>
        </p:nvPicPr>
        <p:blipFill rotWithShape="1">
          <a:blip r:embed="rId4">
            <a:alphaModFix/>
          </a:blip>
          <a:srcRect b="0" l="0" r="0" t="0"/>
          <a:stretch/>
        </p:blipFill>
        <p:spPr>
          <a:xfrm>
            <a:off x="2355862" y="242887"/>
            <a:ext cx="1182727" cy="646232"/>
          </a:xfrm>
          <a:prstGeom prst="rect">
            <a:avLst/>
          </a:prstGeom>
          <a:noFill/>
          <a:ln>
            <a:noFill/>
          </a:ln>
        </p:spPr>
      </p:pic>
      <p:sp>
        <p:nvSpPr>
          <p:cNvPr id="88" name="Google Shape;88;p1"/>
          <p:cNvSpPr txBox="1"/>
          <p:nvPr/>
        </p:nvSpPr>
        <p:spPr>
          <a:xfrm>
            <a:off x="9978000" y="3487625"/>
            <a:ext cx="2088300" cy="3047700"/>
          </a:xfrm>
          <a:prstGeom prst="rect">
            <a:avLst/>
          </a:prstGeom>
          <a:solidFill>
            <a:srgbClr val="6AA84F"/>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800"/>
              <a:buFont typeface="Arial"/>
              <a:buNone/>
            </a:pPr>
            <a:r>
              <a:rPr b="0" i="0" lang="en-GB" sz="1800" u="none" cap="none" strike="noStrike">
                <a:solidFill>
                  <a:schemeClr val="dk1"/>
                </a:solidFill>
                <a:latin typeface="Calibri"/>
                <a:ea typeface="Calibri"/>
                <a:cs typeface="Calibri"/>
                <a:sym typeface="Calibri"/>
              </a:rPr>
              <a:t> </a:t>
            </a:r>
            <a:r>
              <a:rPr b="1" i="0" lang="en-GB" sz="1600" u="none" cap="none" strike="noStrike">
                <a:solidFill>
                  <a:schemeClr val="dk1"/>
                </a:solidFill>
                <a:latin typeface="Calibri"/>
                <a:ea typeface="Calibri"/>
                <a:cs typeface="Calibri"/>
                <a:sym typeface="Calibri"/>
              </a:rPr>
              <a:t>This term we will be talking about and celebrating:</a:t>
            </a:r>
            <a:endParaRPr b="1" i="0" sz="1600" u="none" cap="none" strike="noStrike">
              <a:solidFill>
                <a:schemeClr val="dk1"/>
              </a:solidFill>
              <a:latin typeface="Calibri"/>
              <a:ea typeface="Calibri"/>
              <a:cs typeface="Calibri"/>
              <a:sym typeface="Calibri"/>
            </a:endParaRPr>
          </a:p>
          <a:p>
            <a:pPr indent="0" lvl="0" marL="0" marR="0" rtl="0" algn="ctr">
              <a:lnSpc>
                <a:spcPct val="100000"/>
              </a:lnSpc>
              <a:spcBef>
                <a:spcPts val="0"/>
              </a:spcBef>
              <a:spcAft>
                <a:spcPts val="0"/>
              </a:spcAft>
              <a:buClr>
                <a:srgbClr val="000000"/>
              </a:buClr>
              <a:buSzPts val="1800"/>
              <a:buFont typeface="Arial"/>
              <a:buNone/>
            </a:pPr>
            <a:r>
              <a:t/>
            </a:r>
            <a:endParaRPr b="1" sz="1600">
              <a:solidFill>
                <a:schemeClr val="dk1"/>
              </a:solidFill>
              <a:latin typeface="Calibri"/>
              <a:ea typeface="Calibri"/>
              <a:cs typeface="Calibri"/>
              <a:sym typeface="Calibri"/>
            </a:endParaRPr>
          </a:p>
          <a:p>
            <a:pPr indent="-317500" lvl="0" marL="457200" marR="0" rtl="0" algn="l">
              <a:lnSpc>
                <a:spcPct val="100000"/>
              </a:lnSpc>
              <a:spcBef>
                <a:spcPts val="0"/>
              </a:spcBef>
              <a:spcAft>
                <a:spcPts val="0"/>
              </a:spcAft>
              <a:buClr>
                <a:schemeClr val="dk1"/>
              </a:buClr>
              <a:buSzPts val="1400"/>
              <a:buFont typeface="Calibri"/>
              <a:buChar char="★"/>
            </a:pPr>
            <a:r>
              <a:rPr b="1" lang="en-GB">
                <a:solidFill>
                  <a:schemeClr val="dk1"/>
                </a:solidFill>
              </a:rPr>
              <a:t>Father’s day - </a:t>
            </a:r>
            <a:r>
              <a:rPr lang="en-GB">
                <a:solidFill>
                  <a:schemeClr val="dk1"/>
                </a:solidFill>
              </a:rPr>
              <a:t>Sunday 16th June</a:t>
            </a:r>
            <a:endParaRPr>
              <a:solidFill>
                <a:schemeClr val="dk1"/>
              </a:solidFill>
            </a:endParaRPr>
          </a:p>
          <a:p>
            <a:pPr indent="0" lvl="0" marL="457200" marR="0" rtl="0" algn="l">
              <a:lnSpc>
                <a:spcPct val="100000"/>
              </a:lnSpc>
              <a:spcBef>
                <a:spcPts val="0"/>
              </a:spcBef>
              <a:spcAft>
                <a:spcPts val="0"/>
              </a:spcAft>
              <a:buNone/>
            </a:pPr>
            <a:r>
              <a:rPr lang="en-GB">
                <a:solidFill>
                  <a:schemeClr val="dk1"/>
                </a:solidFill>
              </a:rPr>
              <a:t> </a:t>
            </a:r>
            <a:endParaRPr>
              <a:solidFill>
                <a:schemeClr val="dk1"/>
              </a:solidFill>
            </a:endParaRPr>
          </a:p>
          <a:p>
            <a:pPr indent="-317500" lvl="0" marL="457200" marR="0" rtl="0" algn="l">
              <a:lnSpc>
                <a:spcPct val="100000"/>
              </a:lnSpc>
              <a:spcBef>
                <a:spcPts val="0"/>
              </a:spcBef>
              <a:spcAft>
                <a:spcPts val="0"/>
              </a:spcAft>
              <a:buClr>
                <a:schemeClr val="dk1"/>
              </a:buClr>
              <a:buSzPts val="1400"/>
              <a:buFont typeface="Calibri"/>
              <a:buChar char="★"/>
            </a:pPr>
            <a:r>
              <a:rPr b="1" lang="en-GB">
                <a:solidFill>
                  <a:schemeClr val="dk1"/>
                </a:solidFill>
              </a:rPr>
              <a:t>Eid - </a:t>
            </a:r>
            <a:r>
              <a:rPr lang="en-GB">
                <a:solidFill>
                  <a:schemeClr val="dk1"/>
                </a:solidFill>
              </a:rPr>
              <a:t>16th - 20th June </a:t>
            </a:r>
            <a:endParaRPr>
              <a:solidFill>
                <a:schemeClr val="dk1"/>
              </a:solidFill>
            </a:endParaRPr>
          </a:p>
          <a:p>
            <a:pPr indent="0" lvl="0" marL="457200" marR="0" rtl="0" algn="l">
              <a:lnSpc>
                <a:spcPct val="100000"/>
              </a:lnSpc>
              <a:spcBef>
                <a:spcPts val="0"/>
              </a:spcBef>
              <a:spcAft>
                <a:spcPts val="0"/>
              </a:spcAft>
              <a:buNone/>
            </a:pPr>
            <a:r>
              <a:t/>
            </a:r>
            <a:endParaRPr>
              <a:solidFill>
                <a:schemeClr val="dk1"/>
              </a:solidFill>
            </a:endParaRPr>
          </a:p>
          <a:p>
            <a:pPr indent="-317500" lvl="0" marL="457200" marR="0" rtl="0" algn="l">
              <a:lnSpc>
                <a:spcPct val="100000"/>
              </a:lnSpc>
              <a:spcBef>
                <a:spcPts val="0"/>
              </a:spcBef>
              <a:spcAft>
                <a:spcPts val="0"/>
              </a:spcAft>
              <a:buClr>
                <a:schemeClr val="dk1"/>
              </a:buClr>
              <a:buSzPts val="1400"/>
              <a:buFont typeface="Calibri"/>
              <a:buChar char="★"/>
            </a:pPr>
            <a:r>
              <a:rPr b="1" lang="en-GB">
                <a:solidFill>
                  <a:schemeClr val="dk1"/>
                </a:solidFill>
              </a:rPr>
              <a:t>Bike week </a:t>
            </a:r>
            <a:r>
              <a:rPr lang="en-GB">
                <a:solidFill>
                  <a:schemeClr val="dk1"/>
                </a:solidFill>
              </a:rPr>
              <a:t>- June 10th - June 16th </a:t>
            </a:r>
            <a:endParaRPr b="1">
              <a:solidFill>
                <a:schemeClr val="dk1"/>
              </a:solidFill>
            </a:endParaRPr>
          </a:p>
          <a:p>
            <a:pPr indent="0" lvl="0" marL="45720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dk1"/>
              </a:solidFill>
              <a:latin typeface="Arial"/>
              <a:ea typeface="Arial"/>
              <a:cs typeface="Arial"/>
              <a:sym typeface="Arial"/>
            </a:endParaRPr>
          </a:p>
        </p:txBody>
      </p:sp>
      <p:sp>
        <p:nvSpPr>
          <p:cNvPr id="89" name="Google Shape;89;p1"/>
          <p:cNvSpPr txBox="1"/>
          <p:nvPr/>
        </p:nvSpPr>
        <p:spPr>
          <a:xfrm>
            <a:off x="10057500" y="160025"/>
            <a:ext cx="2008800" cy="2924400"/>
          </a:xfrm>
          <a:prstGeom prst="rect">
            <a:avLst/>
          </a:prstGeom>
          <a:solidFill>
            <a:srgbClr val="6AA84F"/>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800"/>
              <a:buFont typeface="Arial"/>
              <a:buNone/>
            </a:pPr>
            <a:r>
              <a:rPr b="1" i="0" lang="en-GB" sz="1800" u="none" cap="none" strike="noStrike">
                <a:solidFill>
                  <a:schemeClr val="dk1"/>
                </a:solidFill>
                <a:latin typeface="Calibri"/>
                <a:ea typeface="Calibri"/>
                <a:cs typeface="Calibri"/>
                <a:sym typeface="Calibri"/>
              </a:rPr>
              <a:t>Our  key vocabulary this term is:</a:t>
            </a:r>
            <a:endParaRPr b="1" sz="1800">
              <a:solidFill>
                <a:schemeClr val="dk1"/>
              </a:solidFill>
              <a:latin typeface="Calibri"/>
              <a:ea typeface="Calibri"/>
              <a:cs typeface="Calibri"/>
              <a:sym typeface="Calibri"/>
            </a:endParaRPr>
          </a:p>
          <a:p>
            <a:pPr indent="0" lvl="0" marL="0" marR="0" rtl="0" algn="ctr">
              <a:lnSpc>
                <a:spcPct val="100000"/>
              </a:lnSpc>
              <a:spcBef>
                <a:spcPts val="0"/>
              </a:spcBef>
              <a:spcAft>
                <a:spcPts val="0"/>
              </a:spcAft>
              <a:buClr>
                <a:srgbClr val="000000"/>
              </a:buClr>
              <a:buSzPts val="1800"/>
              <a:buFont typeface="Arial"/>
              <a:buNone/>
            </a:pPr>
            <a:r>
              <a:t/>
            </a:r>
            <a:endParaRPr b="1" sz="1800">
              <a:solidFill>
                <a:schemeClr val="dk1"/>
              </a:solidFill>
              <a:latin typeface="Calibri"/>
              <a:ea typeface="Calibri"/>
              <a:cs typeface="Calibri"/>
              <a:sym typeface="Calibri"/>
            </a:endParaRPr>
          </a:p>
          <a:p>
            <a:pPr indent="-317500" lvl="0" marL="457200" marR="0" rtl="0" algn="ctr">
              <a:lnSpc>
                <a:spcPct val="100000"/>
              </a:lnSpc>
              <a:spcBef>
                <a:spcPts val="0"/>
              </a:spcBef>
              <a:spcAft>
                <a:spcPts val="0"/>
              </a:spcAft>
              <a:buClr>
                <a:schemeClr val="dk1"/>
              </a:buClr>
              <a:buSzPts val="1400"/>
              <a:buChar char="●"/>
            </a:pPr>
            <a:r>
              <a:rPr lang="en-GB">
                <a:solidFill>
                  <a:schemeClr val="dk1"/>
                </a:solidFill>
              </a:rPr>
              <a:t>Investigate </a:t>
            </a:r>
            <a:endParaRPr>
              <a:solidFill>
                <a:schemeClr val="dk1"/>
              </a:solidFill>
            </a:endParaRPr>
          </a:p>
          <a:p>
            <a:pPr indent="-317500" lvl="0" marL="457200" marR="0" rtl="0" algn="ctr">
              <a:lnSpc>
                <a:spcPct val="100000"/>
              </a:lnSpc>
              <a:spcBef>
                <a:spcPts val="0"/>
              </a:spcBef>
              <a:spcAft>
                <a:spcPts val="0"/>
              </a:spcAft>
              <a:buClr>
                <a:schemeClr val="dk1"/>
              </a:buClr>
              <a:buSzPts val="1400"/>
              <a:buChar char="●"/>
            </a:pPr>
            <a:r>
              <a:rPr lang="en-GB">
                <a:solidFill>
                  <a:schemeClr val="dk1"/>
                </a:solidFill>
              </a:rPr>
              <a:t>Change</a:t>
            </a:r>
            <a:endParaRPr>
              <a:solidFill>
                <a:schemeClr val="dk1"/>
              </a:solidFill>
            </a:endParaRPr>
          </a:p>
          <a:p>
            <a:pPr indent="-317500" lvl="0" marL="457200" marR="0" rtl="0" algn="ctr">
              <a:lnSpc>
                <a:spcPct val="100000"/>
              </a:lnSpc>
              <a:spcBef>
                <a:spcPts val="0"/>
              </a:spcBef>
              <a:spcAft>
                <a:spcPts val="0"/>
              </a:spcAft>
              <a:buClr>
                <a:schemeClr val="dk1"/>
              </a:buClr>
              <a:buSzPts val="1400"/>
              <a:buChar char="●"/>
            </a:pPr>
            <a:r>
              <a:rPr lang="en-GB">
                <a:solidFill>
                  <a:schemeClr val="dk1"/>
                </a:solidFill>
              </a:rPr>
              <a:t>Journey </a:t>
            </a:r>
            <a:endParaRPr>
              <a:solidFill>
                <a:schemeClr val="dk1"/>
              </a:solidFill>
            </a:endParaRPr>
          </a:p>
          <a:p>
            <a:pPr indent="-317500" lvl="0" marL="457200" marR="0" rtl="0" algn="ctr">
              <a:lnSpc>
                <a:spcPct val="100000"/>
              </a:lnSpc>
              <a:spcBef>
                <a:spcPts val="0"/>
              </a:spcBef>
              <a:spcAft>
                <a:spcPts val="0"/>
              </a:spcAft>
              <a:buClr>
                <a:schemeClr val="dk1"/>
              </a:buClr>
              <a:buSzPts val="1400"/>
              <a:buChar char="●"/>
            </a:pPr>
            <a:r>
              <a:rPr lang="en-GB">
                <a:solidFill>
                  <a:schemeClr val="dk1"/>
                </a:solidFill>
              </a:rPr>
              <a:t>Travel </a:t>
            </a:r>
            <a:endParaRPr>
              <a:solidFill>
                <a:schemeClr val="dk1"/>
              </a:solidFill>
            </a:endParaRPr>
          </a:p>
          <a:p>
            <a:pPr indent="-317500" lvl="0" marL="457200" marR="0" rtl="0" algn="ctr">
              <a:lnSpc>
                <a:spcPct val="100000"/>
              </a:lnSpc>
              <a:spcBef>
                <a:spcPts val="0"/>
              </a:spcBef>
              <a:spcAft>
                <a:spcPts val="0"/>
              </a:spcAft>
              <a:buClr>
                <a:schemeClr val="dk1"/>
              </a:buClr>
              <a:buSzPts val="1400"/>
              <a:buChar char="●"/>
            </a:pPr>
            <a:r>
              <a:rPr lang="en-GB">
                <a:solidFill>
                  <a:schemeClr val="dk1"/>
                </a:solidFill>
              </a:rPr>
              <a:t>Transport </a:t>
            </a:r>
            <a:endParaRPr>
              <a:solidFill>
                <a:schemeClr val="dk1"/>
              </a:solidFill>
            </a:endParaRPr>
          </a:p>
          <a:p>
            <a:pPr indent="-317500" lvl="0" marL="457200" marR="0" rtl="0" algn="ctr">
              <a:lnSpc>
                <a:spcPct val="100000"/>
              </a:lnSpc>
              <a:spcBef>
                <a:spcPts val="0"/>
              </a:spcBef>
              <a:spcAft>
                <a:spcPts val="0"/>
              </a:spcAft>
              <a:buClr>
                <a:schemeClr val="dk1"/>
              </a:buClr>
              <a:buSzPts val="1400"/>
              <a:buChar char="●"/>
            </a:pPr>
            <a:r>
              <a:rPr lang="en-GB">
                <a:solidFill>
                  <a:schemeClr val="dk1"/>
                </a:solidFill>
              </a:rPr>
              <a:t>Moving on </a:t>
            </a:r>
            <a:endParaRPr>
              <a:solidFill>
                <a:schemeClr val="dk1"/>
              </a:solidFill>
            </a:endParaRPr>
          </a:p>
          <a:p>
            <a:pPr indent="-317500" lvl="0" marL="457200" marR="0" rtl="0" algn="ctr">
              <a:lnSpc>
                <a:spcPct val="100000"/>
              </a:lnSpc>
              <a:spcBef>
                <a:spcPts val="0"/>
              </a:spcBef>
              <a:spcAft>
                <a:spcPts val="0"/>
              </a:spcAft>
              <a:buClr>
                <a:schemeClr val="dk1"/>
              </a:buClr>
              <a:buSzPts val="1400"/>
              <a:buChar char="●"/>
            </a:pPr>
            <a:r>
              <a:rPr lang="en-GB">
                <a:solidFill>
                  <a:schemeClr val="dk1"/>
                </a:solidFill>
              </a:rPr>
              <a:t>Summer</a:t>
            </a:r>
            <a:endParaRPr>
              <a:solidFill>
                <a:schemeClr val="dk1"/>
              </a:solidFill>
            </a:endParaRPr>
          </a:p>
          <a:p>
            <a:pPr indent="0" lvl="0" marL="0" marR="0" rtl="0" algn="ctr">
              <a:lnSpc>
                <a:spcPct val="100000"/>
              </a:lnSpc>
              <a:spcBef>
                <a:spcPts val="0"/>
              </a:spcBef>
              <a:spcAft>
                <a:spcPts val="0"/>
              </a:spcAft>
              <a:buClr>
                <a:schemeClr val="dk1"/>
              </a:buClr>
              <a:buSzPts val="1100"/>
              <a:buFont typeface="Arial"/>
              <a:buNone/>
            </a:pPr>
            <a:r>
              <a:t/>
            </a:r>
            <a:endParaRPr>
              <a:solidFill>
                <a:schemeClr val="dk1"/>
              </a:solidFill>
            </a:endParaRPr>
          </a:p>
        </p:txBody>
      </p:sp>
      <p:pic>
        <p:nvPicPr>
          <p:cNvPr id="90" name="Google Shape;90;p1"/>
          <p:cNvPicPr preferRelativeResize="0"/>
          <p:nvPr/>
        </p:nvPicPr>
        <p:blipFill rotWithShape="1">
          <a:blip r:embed="rId5">
            <a:alphaModFix/>
          </a:blip>
          <a:srcRect b="0" l="0" r="0" t="0"/>
          <a:stretch/>
        </p:blipFill>
        <p:spPr>
          <a:xfrm>
            <a:off x="8466875" y="2597848"/>
            <a:ext cx="1590624" cy="1590624"/>
          </a:xfrm>
          <a:prstGeom prst="rect">
            <a:avLst/>
          </a:prstGeom>
          <a:noFill/>
          <a:ln>
            <a:noFill/>
          </a:ln>
        </p:spPr>
      </p:pic>
      <p:sp>
        <p:nvSpPr>
          <p:cNvPr id="91" name="Google Shape;91;p1"/>
          <p:cNvSpPr txBox="1"/>
          <p:nvPr/>
        </p:nvSpPr>
        <p:spPr>
          <a:xfrm>
            <a:off x="94625" y="-5550"/>
            <a:ext cx="1868700" cy="634200"/>
          </a:xfrm>
          <a:prstGeom prst="rect">
            <a:avLst/>
          </a:prstGeom>
          <a:noFill/>
          <a:ln>
            <a:noFill/>
          </a:ln>
        </p:spPr>
        <p:txBody>
          <a:bodyPr anchorCtr="0" anchor="t"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700"/>
              <a:buFont typeface="Arial"/>
              <a:buNone/>
            </a:pPr>
            <a:r>
              <a:rPr b="1" i="0" lang="en-GB" sz="1700" u="none" cap="none" strike="noStrike">
                <a:solidFill>
                  <a:schemeClr val="lt1"/>
                </a:solidFill>
                <a:latin typeface="Calibri"/>
                <a:ea typeface="Calibri"/>
                <a:cs typeface="Calibri"/>
                <a:sym typeface="Calibri"/>
              </a:rPr>
              <a:t> </a:t>
            </a:r>
            <a:r>
              <a:rPr b="1" i="0" lang="en-GB" sz="1900" u="none" cap="none" strike="noStrike">
                <a:solidFill>
                  <a:schemeClr val="lt1"/>
                </a:solidFill>
                <a:latin typeface="Calibri"/>
                <a:ea typeface="Calibri"/>
                <a:cs typeface="Calibri"/>
                <a:sym typeface="Calibri"/>
              </a:rPr>
              <a:t>Key texts this term </a:t>
            </a:r>
            <a:endParaRPr b="1" i="0" sz="1900" u="none" cap="none" strike="noStrike">
              <a:solidFill>
                <a:schemeClr val="lt1"/>
              </a:solidFill>
              <a:latin typeface="Calibri"/>
              <a:ea typeface="Calibri"/>
              <a:cs typeface="Calibri"/>
              <a:sym typeface="Calibri"/>
            </a:endParaRPr>
          </a:p>
        </p:txBody>
      </p:sp>
      <p:sp>
        <p:nvSpPr>
          <p:cNvPr id="92" name="Google Shape;92;p1"/>
          <p:cNvSpPr txBox="1"/>
          <p:nvPr/>
        </p:nvSpPr>
        <p:spPr>
          <a:xfrm>
            <a:off x="1821400" y="2800200"/>
            <a:ext cx="1700100" cy="1816200"/>
          </a:xfrm>
          <a:prstGeom prst="rect">
            <a:avLst/>
          </a:prstGeom>
          <a:solidFill>
            <a:srgbClr val="6AA84F"/>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300"/>
              <a:buFont typeface="Arial"/>
              <a:buNone/>
            </a:pPr>
            <a:r>
              <a:rPr b="1" i="0" lang="en-GB" sz="1400" u="none" cap="none" strike="noStrike">
                <a:solidFill>
                  <a:srgbClr val="000000"/>
                </a:solidFill>
                <a:latin typeface="Arial"/>
                <a:ea typeface="Arial"/>
                <a:cs typeface="Arial"/>
                <a:sym typeface="Arial"/>
              </a:rPr>
              <a:t>Key songs and rhymes:</a:t>
            </a:r>
            <a:endParaRPr b="1" i="0" sz="1400" u="none" cap="none" strike="noStrike">
              <a:solidFill>
                <a:srgbClr val="000000"/>
              </a:solidFill>
              <a:latin typeface="Arial"/>
              <a:ea typeface="Arial"/>
              <a:cs typeface="Arial"/>
              <a:sym typeface="Arial"/>
            </a:endParaRPr>
          </a:p>
          <a:p>
            <a:pPr indent="-317500" lvl="0" marL="457200" marR="207008" rtl="0" algn="l">
              <a:lnSpc>
                <a:spcPct val="100000"/>
              </a:lnSpc>
              <a:spcBef>
                <a:spcPts val="0"/>
              </a:spcBef>
              <a:spcAft>
                <a:spcPts val="0"/>
              </a:spcAft>
              <a:buClr>
                <a:srgbClr val="000000"/>
              </a:buClr>
              <a:buSzPts val="1400"/>
              <a:buFont typeface="Arial"/>
              <a:buChar char="●"/>
            </a:pPr>
            <a:r>
              <a:rPr lang="en-GB">
                <a:solidFill>
                  <a:schemeClr val="dk1"/>
                </a:solidFill>
              </a:rPr>
              <a:t>The Wheels on the bus </a:t>
            </a:r>
            <a:endParaRPr>
              <a:solidFill>
                <a:schemeClr val="dk1"/>
              </a:solidFill>
            </a:endParaRPr>
          </a:p>
          <a:p>
            <a:pPr indent="-317500" lvl="0" marL="457200" marR="207008" rtl="0" algn="l">
              <a:lnSpc>
                <a:spcPct val="100000"/>
              </a:lnSpc>
              <a:spcBef>
                <a:spcPts val="0"/>
              </a:spcBef>
              <a:spcAft>
                <a:spcPts val="0"/>
              </a:spcAft>
              <a:buClr>
                <a:schemeClr val="dk1"/>
              </a:buClr>
              <a:buSzPts val="1400"/>
              <a:buChar char="●"/>
            </a:pPr>
            <a:r>
              <a:rPr lang="en-GB">
                <a:solidFill>
                  <a:schemeClr val="dk1"/>
                </a:solidFill>
              </a:rPr>
              <a:t>Row, row, row your boat </a:t>
            </a:r>
            <a:endParaRPr>
              <a:solidFill>
                <a:schemeClr val="dk1"/>
              </a:solidFill>
            </a:endParaRPr>
          </a:p>
        </p:txBody>
      </p:sp>
      <p:sp>
        <p:nvSpPr>
          <p:cNvPr id="93" name="Google Shape;93;p1"/>
          <p:cNvSpPr txBox="1"/>
          <p:nvPr/>
        </p:nvSpPr>
        <p:spPr>
          <a:xfrm>
            <a:off x="3570676" y="3084425"/>
            <a:ext cx="4896300" cy="3540300"/>
          </a:xfrm>
          <a:prstGeom prst="rect">
            <a:avLst/>
          </a:prstGeom>
          <a:solidFill>
            <a:srgbClr val="FFC000"/>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800"/>
              <a:buFont typeface="Arial"/>
              <a:buNone/>
            </a:pPr>
            <a:r>
              <a:rPr b="1" i="0" lang="en-GB" sz="1600" u="none" cap="none" strike="noStrike">
                <a:solidFill>
                  <a:srgbClr val="000000"/>
                </a:solidFill>
              </a:rPr>
              <a:t>Special events this term include:</a:t>
            </a:r>
            <a:endParaRPr b="1" i="0" sz="1600" u="none" cap="none" strike="noStrike">
              <a:solidFill>
                <a:srgbClr val="000000"/>
              </a:solidFill>
            </a:endParaRPr>
          </a:p>
          <a:p>
            <a:pPr indent="0" lvl="0" marL="0" marR="0" rtl="0" algn="ctr">
              <a:lnSpc>
                <a:spcPct val="100000"/>
              </a:lnSpc>
              <a:spcBef>
                <a:spcPts val="0"/>
              </a:spcBef>
              <a:spcAft>
                <a:spcPts val="0"/>
              </a:spcAft>
              <a:buClr>
                <a:srgbClr val="000000"/>
              </a:buClr>
              <a:buSzPts val="1800"/>
              <a:buFont typeface="Arial"/>
              <a:buNone/>
            </a:pPr>
            <a:r>
              <a:t/>
            </a:r>
            <a:endParaRPr b="1" sz="1600"/>
          </a:p>
          <a:p>
            <a:pPr indent="-330200" lvl="0" marL="457200" marR="207008" rtl="0" algn="l">
              <a:spcBef>
                <a:spcPts val="0"/>
              </a:spcBef>
              <a:spcAft>
                <a:spcPts val="0"/>
              </a:spcAft>
              <a:buClr>
                <a:schemeClr val="dk1"/>
              </a:buClr>
              <a:buSzPts val="1600"/>
              <a:buFont typeface="Comic Sans MS"/>
              <a:buChar char="❖"/>
            </a:pPr>
            <a:r>
              <a:rPr b="1" lang="en-GB" sz="1600">
                <a:solidFill>
                  <a:schemeClr val="dk1"/>
                </a:solidFill>
              </a:rPr>
              <a:t>Tuesday 11th June -</a:t>
            </a:r>
            <a:r>
              <a:rPr lang="en-GB" sz="1600">
                <a:solidFill>
                  <a:schemeClr val="dk1"/>
                </a:solidFill>
              </a:rPr>
              <a:t>School Class and Individual Photos</a:t>
            </a:r>
            <a:endParaRPr sz="1600">
              <a:solidFill>
                <a:schemeClr val="dk1"/>
              </a:solidFill>
            </a:endParaRPr>
          </a:p>
          <a:p>
            <a:pPr indent="-330200" lvl="0" marL="457200" marR="207008" rtl="0" algn="l">
              <a:spcBef>
                <a:spcPts val="0"/>
              </a:spcBef>
              <a:spcAft>
                <a:spcPts val="0"/>
              </a:spcAft>
              <a:buClr>
                <a:schemeClr val="dk1"/>
              </a:buClr>
              <a:buSzPts val="1600"/>
              <a:buFont typeface="Comic Sans MS"/>
              <a:buChar char="❖"/>
            </a:pPr>
            <a:r>
              <a:rPr b="1" lang="en-GB" sz="1600">
                <a:solidFill>
                  <a:schemeClr val="dk1"/>
                </a:solidFill>
              </a:rPr>
              <a:t>Friday 14th June</a:t>
            </a:r>
            <a:r>
              <a:rPr lang="en-GB" sz="1600">
                <a:solidFill>
                  <a:schemeClr val="dk1"/>
                </a:solidFill>
              </a:rPr>
              <a:t> - Stay and Play</a:t>
            </a:r>
            <a:endParaRPr sz="1600">
              <a:solidFill>
                <a:schemeClr val="dk1"/>
              </a:solidFill>
            </a:endParaRPr>
          </a:p>
          <a:p>
            <a:pPr indent="-330200" lvl="0" marL="457200" marR="207008" rtl="0" algn="l">
              <a:spcBef>
                <a:spcPts val="0"/>
              </a:spcBef>
              <a:spcAft>
                <a:spcPts val="0"/>
              </a:spcAft>
              <a:buClr>
                <a:schemeClr val="dk1"/>
              </a:buClr>
              <a:buSzPts val="1600"/>
              <a:buFont typeface="Comic Sans MS"/>
              <a:buChar char="❖"/>
            </a:pPr>
            <a:r>
              <a:rPr b="1" lang="en-GB" sz="1600">
                <a:solidFill>
                  <a:schemeClr val="dk1"/>
                </a:solidFill>
              </a:rPr>
              <a:t>Monday 8th July - Friday 12th July</a:t>
            </a:r>
            <a:r>
              <a:rPr lang="en-GB" sz="1600">
                <a:solidFill>
                  <a:schemeClr val="dk1"/>
                </a:solidFill>
              </a:rPr>
              <a:t> - Parents Consultations week - please book a slot with your child’s key person.</a:t>
            </a:r>
            <a:endParaRPr sz="1600">
              <a:solidFill>
                <a:schemeClr val="dk1"/>
              </a:solidFill>
            </a:endParaRPr>
          </a:p>
          <a:p>
            <a:pPr indent="-330200" lvl="0" marL="457200" marR="207008" rtl="0" algn="l">
              <a:spcBef>
                <a:spcPts val="0"/>
              </a:spcBef>
              <a:spcAft>
                <a:spcPts val="0"/>
              </a:spcAft>
              <a:buClr>
                <a:schemeClr val="dk1"/>
              </a:buClr>
              <a:buSzPts val="1600"/>
              <a:buFont typeface="Comic Sans MS"/>
              <a:buChar char="❖"/>
            </a:pPr>
            <a:r>
              <a:rPr b="1" lang="en-GB" sz="1600">
                <a:solidFill>
                  <a:schemeClr val="dk1"/>
                </a:solidFill>
              </a:rPr>
              <a:t>Thursday</a:t>
            </a:r>
            <a:r>
              <a:rPr b="1" lang="en-GB" sz="1600">
                <a:solidFill>
                  <a:schemeClr val="dk1"/>
                </a:solidFill>
              </a:rPr>
              <a:t> 11th July</a:t>
            </a:r>
            <a:r>
              <a:rPr lang="en-GB" sz="1600">
                <a:solidFill>
                  <a:schemeClr val="dk1"/>
                </a:solidFill>
              </a:rPr>
              <a:t> - Teddy bears picnic at Comper </a:t>
            </a:r>
            <a:endParaRPr sz="1600">
              <a:solidFill>
                <a:schemeClr val="dk1"/>
              </a:solidFill>
            </a:endParaRPr>
          </a:p>
          <a:p>
            <a:pPr indent="-330200" lvl="0" marL="457200" marR="207008" rtl="0" algn="l">
              <a:spcBef>
                <a:spcPts val="0"/>
              </a:spcBef>
              <a:spcAft>
                <a:spcPts val="0"/>
              </a:spcAft>
              <a:buClr>
                <a:schemeClr val="dk1"/>
              </a:buClr>
              <a:buSzPts val="1600"/>
              <a:buFont typeface="Comic Sans MS"/>
              <a:buChar char="❖"/>
            </a:pPr>
            <a:r>
              <a:rPr b="1" lang="en-GB" sz="1600">
                <a:solidFill>
                  <a:schemeClr val="dk1"/>
                </a:solidFill>
              </a:rPr>
              <a:t>Friday 19th July</a:t>
            </a:r>
            <a:r>
              <a:rPr lang="en-GB" sz="1600">
                <a:solidFill>
                  <a:schemeClr val="dk1"/>
                </a:solidFill>
              </a:rPr>
              <a:t> - Comper Celebration </a:t>
            </a:r>
            <a:endParaRPr sz="1600">
              <a:solidFill>
                <a:schemeClr val="dk1"/>
              </a:solidFill>
            </a:endParaRPr>
          </a:p>
          <a:p>
            <a:pPr indent="-330200" lvl="0" marL="457200" marR="207008" rtl="0" algn="l">
              <a:spcBef>
                <a:spcPts val="0"/>
              </a:spcBef>
              <a:spcAft>
                <a:spcPts val="0"/>
              </a:spcAft>
              <a:buClr>
                <a:schemeClr val="dk1"/>
              </a:buClr>
              <a:buSzPts val="1600"/>
              <a:buFont typeface="Comic Sans MS"/>
              <a:buChar char="❖"/>
            </a:pPr>
            <a:r>
              <a:rPr b="1" lang="en-GB" sz="1600">
                <a:solidFill>
                  <a:schemeClr val="dk1"/>
                </a:solidFill>
              </a:rPr>
              <a:t>Wednesday 17th July -</a:t>
            </a:r>
            <a:r>
              <a:rPr lang="en-GB" sz="1600">
                <a:solidFill>
                  <a:schemeClr val="dk1"/>
                </a:solidFill>
              </a:rPr>
              <a:t> End of Year Sing-A-Long - 9.15am </a:t>
            </a:r>
            <a:endParaRPr sz="1600">
              <a:solidFill>
                <a:schemeClr val="dk1"/>
              </a:solidFill>
            </a:endParaRPr>
          </a:p>
          <a:p>
            <a:pPr indent="0" lvl="0" marL="0" marR="207008" rtl="0" algn="l">
              <a:spcBef>
                <a:spcPts val="0"/>
              </a:spcBef>
              <a:spcAft>
                <a:spcPts val="0"/>
              </a:spcAft>
              <a:buNone/>
            </a:pPr>
            <a:r>
              <a:t/>
            </a:r>
            <a:endParaRPr sz="1600">
              <a:solidFill>
                <a:schemeClr val="dk1"/>
              </a:solidFill>
            </a:endParaRPr>
          </a:p>
        </p:txBody>
      </p:sp>
      <p:pic>
        <p:nvPicPr>
          <p:cNvPr id="94" name="Google Shape;94;p1"/>
          <p:cNvPicPr preferRelativeResize="0"/>
          <p:nvPr/>
        </p:nvPicPr>
        <p:blipFill rotWithShape="1">
          <a:blip r:embed="rId6">
            <a:alphaModFix/>
          </a:blip>
          <a:srcRect b="0" l="0" r="0" t="0"/>
          <a:stretch/>
        </p:blipFill>
        <p:spPr>
          <a:xfrm>
            <a:off x="8466875" y="4266111"/>
            <a:ext cx="1590625" cy="1654252"/>
          </a:xfrm>
          <a:prstGeom prst="rect">
            <a:avLst/>
          </a:prstGeom>
          <a:noFill/>
          <a:ln>
            <a:noFill/>
          </a:ln>
        </p:spPr>
      </p:pic>
      <p:pic>
        <p:nvPicPr>
          <p:cNvPr id="95" name="Google Shape;95;p1"/>
          <p:cNvPicPr preferRelativeResize="0"/>
          <p:nvPr/>
        </p:nvPicPr>
        <p:blipFill>
          <a:blip r:embed="rId7">
            <a:alphaModFix/>
          </a:blip>
          <a:stretch>
            <a:fillRect/>
          </a:stretch>
        </p:blipFill>
        <p:spPr>
          <a:xfrm>
            <a:off x="285749" y="875679"/>
            <a:ext cx="1486464" cy="1493100"/>
          </a:xfrm>
          <a:prstGeom prst="rect">
            <a:avLst/>
          </a:prstGeom>
          <a:noFill/>
          <a:ln>
            <a:noFill/>
          </a:ln>
        </p:spPr>
      </p:pic>
      <p:pic>
        <p:nvPicPr>
          <p:cNvPr id="96" name="Google Shape;96;p1"/>
          <p:cNvPicPr preferRelativeResize="0"/>
          <p:nvPr/>
        </p:nvPicPr>
        <p:blipFill>
          <a:blip r:embed="rId8">
            <a:alphaModFix/>
          </a:blip>
          <a:stretch>
            <a:fillRect/>
          </a:stretch>
        </p:blipFill>
        <p:spPr>
          <a:xfrm>
            <a:off x="181602" y="2529227"/>
            <a:ext cx="1590623" cy="1986300"/>
          </a:xfrm>
          <a:prstGeom prst="rect">
            <a:avLst/>
          </a:prstGeom>
          <a:noFill/>
          <a:ln>
            <a:noFill/>
          </a:ln>
        </p:spPr>
      </p:pic>
      <p:pic>
        <p:nvPicPr>
          <p:cNvPr id="97" name="Google Shape;97;p1"/>
          <p:cNvPicPr preferRelativeResize="0"/>
          <p:nvPr/>
        </p:nvPicPr>
        <p:blipFill>
          <a:blip r:embed="rId9">
            <a:alphaModFix/>
          </a:blip>
          <a:stretch>
            <a:fillRect/>
          </a:stretch>
        </p:blipFill>
        <p:spPr>
          <a:xfrm>
            <a:off x="432050" y="4675977"/>
            <a:ext cx="2037673" cy="2037673"/>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B0F0"/>
        </a:solidFill>
      </p:bgPr>
    </p:bg>
    <p:spTree>
      <p:nvGrpSpPr>
        <p:cNvPr id="101" name="Shape 101"/>
        <p:cNvGrpSpPr/>
        <p:nvPr/>
      </p:nvGrpSpPr>
      <p:grpSpPr>
        <a:xfrm>
          <a:off x="0" y="0"/>
          <a:ext cx="0" cy="0"/>
          <a:chOff x="0" y="0"/>
          <a:chExt cx="0" cy="0"/>
        </a:xfrm>
      </p:grpSpPr>
      <p:sp>
        <p:nvSpPr>
          <p:cNvPr id="102" name="Google Shape;102;p2"/>
          <p:cNvSpPr txBox="1"/>
          <p:nvPr/>
        </p:nvSpPr>
        <p:spPr>
          <a:xfrm>
            <a:off x="6123475" y="3565950"/>
            <a:ext cx="3046200" cy="3078300"/>
          </a:xfrm>
          <a:prstGeom prst="rect">
            <a:avLst/>
          </a:prstGeom>
          <a:solidFill>
            <a:srgbClr val="BBD6EE"/>
          </a:solid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b="0" i="0" lang="en-GB" u="none" cap="none" strike="noStrike">
                <a:solidFill>
                  <a:schemeClr val="dk1"/>
                </a:solidFill>
                <a:latin typeface="Calibri"/>
                <a:ea typeface="Calibri"/>
                <a:cs typeface="Calibri"/>
                <a:sym typeface="Calibri"/>
              </a:rPr>
              <a:t>We will be:</a:t>
            </a:r>
            <a:endParaRPr b="0" i="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t/>
            </a:r>
            <a:endParaRPr>
              <a:solidFill>
                <a:schemeClr val="dk1"/>
              </a:solidFill>
              <a:latin typeface="Calibri"/>
              <a:ea typeface="Calibri"/>
              <a:cs typeface="Calibri"/>
              <a:sym typeface="Calibri"/>
            </a:endParaRPr>
          </a:p>
          <a:p>
            <a:pPr indent="-301625" lvl="0" marL="457200" marR="207008" rtl="0" algn="l">
              <a:lnSpc>
                <a:spcPct val="100000"/>
              </a:lnSpc>
              <a:spcBef>
                <a:spcPts val="0"/>
              </a:spcBef>
              <a:spcAft>
                <a:spcPts val="0"/>
              </a:spcAft>
              <a:buClr>
                <a:srgbClr val="000000"/>
              </a:buClr>
              <a:buSzPts val="1150"/>
              <a:buFont typeface="Arial"/>
              <a:buChar char="●"/>
            </a:pPr>
            <a:r>
              <a:rPr lang="en-GB" sz="1150">
                <a:solidFill>
                  <a:schemeClr val="dk1"/>
                </a:solidFill>
              </a:rPr>
              <a:t>Sharing our </a:t>
            </a:r>
            <a:r>
              <a:rPr lang="en-GB" sz="1150">
                <a:solidFill>
                  <a:schemeClr val="dk1"/>
                </a:solidFill>
              </a:rPr>
              <a:t>favourite</a:t>
            </a:r>
            <a:r>
              <a:rPr lang="en-GB" sz="1150">
                <a:solidFill>
                  <a:schemeClr val="dk1"/>
                </a:solidFill>
              </a:rPr>
              <a:t> stories with an adult and repeating some words and phrases from them. </a:t>
            </a:r>
            <a:endParaRPr sz="1150">
              <a:solidFill>
                <a:schemeClr val="dk1"/>
              </a:solidFill>
            </a:endParaRPr>
          </a:p>
          <a:p>
            <a:pPr indent="-301625" lvl="0" marL="457200" marR="207008" rtl="0" algn="l">
              <a:lnSpc>
                <a:spcPct val="100000"/>
              </a:lnSpc>
              <a:spcBef>
                <a:spcPts val="0"/>
              </a:spcBef>
              <a:spcAft>
                <a:spcPts val="0"/>
              </a:spcAft>
              <a:buClr>
                <a:schemeClr val="dk1"/>
              </a:buClr>
              <a:buSzPts val="1150"/>
              <a:buChar char="●"/>
            </a:pPr>
            <a:r>
              <a:rPr lang="en-GB" sz="1150">
                <a:solidFill>
                  <a:schemeClr val="dk1"/>
                </a:solidFill>
              </a:rPr>
              <a:t>With adult support </a:t>
            </a:r>
            <a:r>
              <a:rPr lang="en-GB" sz="1150">
                <a:solidFill>
                  <a:schemeClr val="dk1"/>
                </a:solidFill>
              </a:rPr>
              <a:t>identify</a:t>
            </a:r>
            <a:r>
              <a:rPr lang="en-GB" sz="1150">
                <a:solidFill>
                  <a:schemeClr val="dk1"/>
                </a:solidFill>
              </a:rPr>
              <a:t> </a:t>
            </a:r>
            <a:r>
              <a:rPr lang="en-GB" sz="1150">
                <a:solidFill>
                  <a:schemeClr val="dk1"/>
                </a:solidFill>
              </a:rPr>
              <a:t>familiar</a:t>
            </a:r>
            <a:r>
              <a:rPr lang="en-GB" sz="1150">
                <a:solidFill>
                  <a:schemeClr val="dk1"/>
                </a:solidFill>
              </a:rPr>
              <a:t> signs and logos from our everyday life. </a:t>
            </a:r>
            <a:endParaRPr sz="1150">
              <a:solidFill>
                <a:schemeClr val="dk1"/>
              </a:solidFill>
            </a:endParaRPr>
          </a:p>
          <a:p>
            <a:pPr indent="-301625" lvl="0" marL="457200" marR="207008" rtl="0" algn="l">
              <a:lnSpc>
                <a:spcPct val="100000"/>
              </a:lnSpc>
              <a:spcBef>
                <a:spcPts val="0"/>
              </a:spcBef>
              <a:spcAft>
                <a:spcPts val="0"/>
              </a:spcAft>
              <a:buClr>
                <a:schemeClr val="dk1"/>
              </a:buClr>
              <a:buSzPts val="1150"/>
              <a:buChar char="●"/>
            </a:pPr>
            <a:r>
              <a:rPr lang="en-GB" sz="1150">
                <a:solidFill>
                  <a:schemeClr val="dk1"/>
                </a:solidFill>
              </a:rPr>
              <a:t>Sing some songs and rhymes as part of a group and in our play. </a:t>
            </a:r>
            <a:endParaRPr sz="1150">
              <a:solidFill>
                <a:schemeClr val="dk1"/>
              </a:solidFill>
            </a:endParaRPr>
          </a:p>
          <a:p>
            <a:pPr indent="-301625" lvl="0" marL="457200" marR="207008" rtl="0" algn="l">
              <a:lnSpc>
                <a:spcPct val="100000"/>
              </a:lnSpc>
              <a:spcBef>
                <a:spcPts val="0"/>
              </a:spcBef>
              <a:spcAft>
                <a:spcPts val="0"/>
              </a:spcAft>
              <a:buClr>
                <a:schemeClr val="dk1"/>
              </a:buClr>
              <a:buSzPts val="1150"/>
              <a:buChar char="●"/>
            </a:pPr>
            <a:r>
              <a:rPr lang="en-GB" sz="1150">
                <a:solidFill>
                  <a:schemeClr val="dk1"/>
                </a:solidFill>
              </a:rPr>
              <a:t>Talk about the </a:t>
            </a:r>
            <a:r>
              <a:rPr lang="en-GB" sz="1150">
                <a:solidFill>
                  <a:schemeClr val="dk1"/>
                </a:solidFill>
              </a:rPr>
              <a:t>different</a:t>
            </a:r>
            <a:r>
              <a:rPr lang="en-GB" sz="1150">
                <a:solidFill>
                  <a:schemeClr val="dk1"/>
                </a:solidFill>
              </a:rPr>
              <a:t> marks we make and begin to have control over our  marks e.g. make a circle or a zig zag. </a:t>
            </a:r>
            <a:endParaRPr sz="1150">
              <a:solidFill>
                <a:schemeClr val="dk1"/>
              </a:solidFill>
            </a:endParaRPr>
          </a:p>
        </p:txBody>
      </p:sp>
      <p:sp>
        <p:nvSpPr>
          <p:cNvPr id="103" name="Google Shape;103;p2"/>
          <p:cNvSpPr txBox="1"/>
          <p:nvPr/>
        </p:nvSpPr>
        <p:spPr>
          <a:xfrm>
            <a:off x="137350" y="49875"/>
            <a:ext cx="3852300" cy="3093900"/>
          </a:xfrm>
          <a:prstGeom prst="rect">
            <a:avLst/>
          </a:prstGeom>
          <a:solidFill>
            <a:srgbClr val="BBD6EE"/>
          </a:solid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200"/>
              <a:buFont typeface="Arial"/>
              <a:buNone/>
            </a:pPr>
            <a:r>
              <a:t/>
            </a:r>
            <a:endParaRPr b="0" i="0" sz="12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200"/>
              <a:buFont typeface="Arial"/>
              <a:buNone/>
            </a:pPr>
            <a:r>
              <a:t/>
            </a:r>
            <a:endParaRPr b="0" i="0" sz="1200" u="none" cap="none" strike="noStrike">
              <a:solidFill>
                <a:schemeClr val="dk1"/>
              </a:solidFill>
              <a:latin typeface="Calibri"/>
              <a:ea typeface="Calibri"/>
              <a:cs typeface="Calibri"/>
              <a:sym typeface="Calibri"/>
            </a:endParaRPr>
          </a:p>
          <a:p>
            <a:pPr indent="0" lvl="0" marL="0" marR="0" rtl="0" algn="ctr">
              <a:lnSpc>
                <a:spcPct val="100000"/>
              </a:lnSpc>
              <a:spcBef>
                <a:spcPts val="0"/>
              </a:spcBef>
              <a:spcAft>
                <a:spcPts val="0"/>
              </a:spcAft>
              <a:buClr>
                <a:srgbClr val="000000"/>
              </a:buClr>
              <a:buSzPts val="1200"/>
              <a:buFont typeface="Arial"/>
              <a:buNone/>
            </a:pPr>
            <a:r>
              <a:t/>
            </a:r>
            <a:endParaRPr b="0" i="0" sz="1200" u="none" cap="none" strike="noStrike">
              <a:solidFill>
                <a:schemeClr val="dk1"/>
              </a:solidFill>
              <a:latin typeface="Calibri"/>
              <a:ea typeface="Calibri"/>
              <a:cs typeface="Calibri"/>
              <a:sym typeface="Calibri"/>
            </a:endParaRPr>
          </a:p>
          <a:p>
            <a:pPr indent="0" lvl="0" marL="0" marR="0" rtl="0" algn="ctr">
              <a:lnSpc>
                <a:spcPct val="100000"/>
              </a:lnSpc>
              <a:spcBef>
                <a:spcPts val="0"/>
              </a:spcBef>
              <a:spcAft>
                <a:spcPts val="0"/>
              </a:spcAft>
              <a:buClr>
                <a:srgbClr val="000000"/>
              </a:buClr>
              <a:buSzPts val="1300"/>
              <a:buFont typeface="Arial"/>
              <a:buNone/>
            </a:pPr>
            <a:r>
              <a:t/>
            </a:r>
            <a:endParaRPr b="0" i="0" sz="13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b="0" i="0" lang="en-GB" u="none" cap="none" strike="noStrike">
                <a:solidFill>
                  <a:schemeClr val="dk1"/>
                </a:solidFill>
                <a:latin typeface="Calibri"/>
                <a:ea typeface="Calibri"/>
                <a:cs typeface="Calibri"/>
                <a:sym typeface="Calibri"/>
              </a:rPr>
              <a:t>We will be:</a:t>
            </a:r>
            <a:endParaRPr b="0" i="0" u="none" cap="none" strike="noStrike">
              <a:solidFill>
                <a:schemeClr val="dk1"/>
              </a:solidFill>
              <a:latin typeface="Calibri"/>
              <a:ea typeface="Calibri"/>
              <a:cs typeface="Calibri"/>
              <a:sym typeface="Calibri"/>
            </a:endParaRPr>
          </a:p>
          <a:p>
            <a:pPr indent="-304800" lvl="0" marL="457200" marR="0" rtl="0" algn="l">
              <a:lnSpc>
                <a:spcPct val="100000"/>
              </a:lnSpc>
              <a:spcBef>
                <a:spcPts val="0"/>
              </a:spcBef>
              <a:spcAft>
                <a:spcPts val="0"/>
              </a:spcAft>
              <a:buClr>
                <a:srgbClr val="000000"/>
              </a:buClr>
              <a:buSzPts val="1200"/>
              <a:buFont typeface="Arial"/>
              <a:buChar char="●"/>
            </a:pPr>
            <a:r>
              <a:rPr b="0" i="0" lang="en-GB" sz="1200" u="none" cap="none" strike="noStrike">
                <a:solidFill>
                  <a:srgbClr val="000000"/>
                </a:solidFill>
                <a:latin typeface="Arial"/>
                <a:ea typeface="Arial"/>
                <a:cs typeface="Arial"/>
                <a:sym typeface="Arial"/>
              </a:rPr>
              <a:t>Responding to the feelings of others, showing concern and offering comfort when our friends are upset. </a:t>
            </a:r>
            <a:endParaRPr sz="1200"/>
          </a:p>
          <a:p>
            <a:pPr indent="-304800" lvl="0" marL="457200" marR="0" rtl="0" algn="l">
              <a:lnSpc>
                <a:spcPct val="100000"/>
              </a:lnSpc>
              <a:spcBef>
                <a:spcPts val="0"/>
              </a:spcBef>
              <a:spcAft>
                <a:spcPts val="0"/>
              </a:spcAft>
              <a:buClr>
                <a:srgbClr val="000000"/>
              </a:buClr>
              <a:buSzPts val="1200"/>
              <a:buFont typeface="Arial"/>
              <a:buChar char="●"/>
            </a:pPr>
            <a:r>
              <a:rPr b="0" i="0" lang="en-GB" sz="1200" u="none" cap="none" strike="noStrike">
                <a:solidFill>
                  <a:srgbClr val="000000"/>
                </a:solidFill>
                <a:latin typeface="Arial"/>
                <a:ea typeface="Arial"/>
                <a:cs typeface="Arial"/>
                <a:sym typeface="Arial"/>
              </a:rPr>
              <a:t>Developing our confidence to seek out help or support from a trusted adult in reaction to our emotions. </a:t>
            </a:r>
            <a:endParaRPr sz="1200"/>
          </a:p>
          <a:p>
            <a:pPr indent="-304800" lvl="0" marL="457200" marR="0" rtl="0" algn="l">
              <a:lnSpc>
                <a:spcPct val="100000"/>
              </a:lnSpc>
              <a:spcBef>
                <a:spcPts val="0"/>
              </a:spcBef>
              <a:spcAft>
                <a:spcPts val="0"/>
              </a:spcAft>
              <a:buClr>
                <a:srgbClr val="000000"/>
              </a:buClr>
              <a:buSzPts val="1200"/>
              <a:buFont typeface="Arial"/>
              <a:buChar char="●"/>
            </a:pPr>
            <a:r>
              <a:rPr lang="en-GB" sz="1200">
                <a:solidFill>
                  <a:schemeClr val="dk1"/>
                </a:solidFill>
              </a:rPr>
              <a:t>Continuing to </a:t>
            </a:r>
            <a:r>
              <a:rPr lang="en-GB" sz="1200">
                <a:solidFill>
                  <a:schemeClr val="dk1"/>
                </a:solidFill>
              </a:rPr>
              <a:t>understand</a:t>
            </a:r>
            <a:r>
              <a:rPr lang="en-GB" sz="1200">
                <a:solidFill>
                  <a:schemeClr val="dk1"/>
                </a:solidFill>
              </a:rPr>
              <a:t> and follow routines – preparing for transitions for those moving up. </a:t>
            </a:r>
            <a:endParaRPr sz="1200">
              <a:solidFill>
                <a:schemeClr val="dk1"/>
              </a:solidFill>
            </a:endParaRPr>
          </a:p>
          <a:p>
            <a:pPr indent="-304800" lvl="0" marL="457200" marR="0" rtl="0" algn="l">
              <a:lnSpc>
                <a:spcPct val="100000"/>
              </a:lnSpc>
              <a:spcBef>
                <a:spcPts val="0"/>
              </a:spcBef>
              <a:spcAft>
                <a:spcPts val="0"/>
              </a:spcAft>
              <a:buClr>
                <a:srgbClr val="000000"/>
              </a:buClr>
              <a:buSzPts val="1200"/>
              <a:buFont typeface="Arial"/>
              <a:buChar char="●"/>
            </a:pPr>
            <a:r>
              <a:rPr lang="en-GB" sz="1200">
                <a:solidFill>
                  <a:schemeClr val="dk1"/>
                </a:solidFill>
              </a:rPr>
              <a:t>Discussing key rules and ways to staying safe in and outside of nursery (safety with equipment and on the road). </a:t>
            </a:r>
            <a:endParaRPr b="0" i="0" sz="1200" u="none" cap="none" strike="noStrike">
              <a:solidFill>
                <a:srgbClr val="000000"/>
              </a:solidFill>
              <a:latin typeface="Calibri"/>
              <a:ea typeface="Calibri"/>
              <a:cs typeface="Calibri"/>
              <a:sym typeface="Calibri"/>
            </a:endParaRPr>
          </a:p>
        </p:txBody>
      </p:sp>
      <p:sp>
        <p:nvSpPr>
          <p:cNvPr id="104" name="Google Shape;104;p2"/>
          <p:cNvSpPr txBox="1"/>
          <p:nvPr/>
        </p:nvSpPr>
        <p:spPr>
          <a:xfrm>
            <a:off x="273470" y="158700"/>
            <a:ext cx="3653612" cy="646331"/>
          </a:xfrm>
          <a:prstGeom prst="rect">
            <a:avLst/>
          </a:prstGeom>
          <a:solidFill>
            <a:srgbClr val="FF33CC"/>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800"/>
              <a:buFont typeface="Arial"/>
              <a:buNone/>
            </a:pPr>
            <a:r>
              <a:rPr b="0" i="0" lang="en-GB" sz="1800" u="none" cap="none" strike="noStrike">
                <a:solidFill>
                  <a:schemeClr val="lt1"/>
                </a:solidFill>
                <a:latin typeface="Calibri"/>
                <a:ea typeface="Calibri"/>
                <a:cs typeface="Calibri"/>
                <a:sym typeface="Calibri"/>
              </a:rPr>
              <a:t>   Personal, Social and Emotional Development</a:t>
            </a:r>
            <a:endParaRPr b="0" i="0" sz="1400" u="none" cap="none" strike="noStrike">
              <a:solidFill>
                <a:srgbClr val="000000"/>
              </a:solidFill>
              <a:latin typeface="Arial"/>
              <a:ea typeface="Arial"/>
              <a:cs typeface="Arial"/>
              <a:sym typeface="Arial"/>
            </a:endParaRPr>
          </a:p>
        </p:txBody>
      </p:sp>
      <p:sp>
        <p:nvSpPr>
          <p:cNvPr id="105" name="Google Shape;105;p2"/>
          <p:cNvSpPr txBox="1"/>
          <p:nvPr/>
        </p:nvSpPr>
        <p:spPr>
          <a:xfrm>
            <a:off x="8097700" y="49875"/>
            <a:ext cx="3852300" cy="2709000"/>
          </a:xfrm>
          <a:prstGeom prst="rect">
            <a:avLst/>
          </a:prstGeom>
          <a:solidFill>
            <a:srgbClr val="BBD6EE"/>
          </a:solid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t/>
            </a:r>
            <a:endParaRPr b="0" i="0" sz="145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b="0" i="0" lang="en-GB" sz="1450" u="none" cap="none" strike="noStrike">
                <a:solidFill>
                  <a:schemeClr val="dk1"/>
                </a:solidFill>
                <a:latin typeface="Calibri"/>
                <a:ea typeface="Calibri"/>
                <a:cs typeface="Calibri"/>
                <a:sym typeface="Calibri"/>
              </a:rPr>
              <a:t>We will be</a:t>
            </a:r>
            <a:r>
              <a:rPr b="0" i="0" lang="en-GB" sz="1000" u="none" cap="none" strike="noStrike">
                <a:solidFill>
                  <a:schemeClr val="dk1"/>
                </a:solidFill>
                <a:latin typeface="Arial"/>
                <a:ea typeface="Arial"/>
                <a:cs typeface="Arial"/>
                <a:sym typeface="Arial"/>
              </a:rPr>
              <a:t> </a:t>
            </a:r>
            <a:endParaRPr b="0" i="0" sz="1000" u="none" cap="none" strike="noStrike">
              <a:solidFill>
                <a:schemeClr val="dk1"/>
              </a:solidFill>
              <a:latin typeface="Arial"/>
              <a:ea typeface="Arial"/>
              <a:cs typeface="Arial"/>
              <a:sym typeface="Arial"/>
            </a:endParaRPr>
          </a:p>
          <a:p>
            <a:pPr indent="-304800" lvl="0" marL="457200" marR="61595" rtl="0" algn="l">
              <a:lnSpc>
                <a:spcPct val="100000"/>
              </a:lnSpc>
              <a:spcBef>
                <a:spcPts val="0"/>
              </a:spcBef>
              <a:spcAft>
                <a:spcPts val="0"/>
              </a:spcAft>
              <a:buClr>
                <a:schemeClr val="dk1"/>
              </a:buClr>
              <a:buSzPts val="1200"/>
              <a:buFont typeface="Arial"/>
              <a:buChar char="●"/>
            </a:pPr>
            <a:r>
              <a:rPr b="0" i="0" lang="en-GB" sz="1200" u="none" cap="none" strike="noStrike">
                <a:solidFill>
                  <a:schemeClr val="dk1"/>
                </a:solidFill>
                <a:latin typeface="Arial"/>
                <a:ea typeface="Arial"/>
                <a:cs typeface="Arial"/>
                <a:sym typeface="Arial"/>
              </a:rPr>
              <a:t>Engaging in extended conversations about our lives and our world and developing new vocabulary. </a:t>
            </a:r>
            <a:endParaRPr b="0" i="0" sz="1200" u="none" cap="none" strike="noStrike">
              <a:solidFill>
                <a:schemeClr val="dk1"/>
              </a:solidFill>
              <a:latin typeface="Arial"/>
              <a:ea typeface="Arial"/>
              <a:cs typeface="Arial"/>
              <a:sym typeface="Arial"/>
            </a:endParaRPr>
          </a:p>
          <a:p>
            <a:pPr indent="-298450" lvl="0" marL="457200" marR="61595" rtl="0" algn="l">
              <a:lnSpc>
                <a:spcPct val="100000"/>
              </a:lnSpc>
              <a:spcBef>
                <a:spcPts val="0"/>
              </a:spcBef>
              <a:spcAft>
                <a:spcPts val="0"/>
              </a:spcAft>
              <a:buClr>
                <a:schemeClr val="dk1"/>
              </a:buClr>
              <a:buSzPts val="1100"/>
              <a:buChar char="●"/>
            </a:pPr>
            <a:r>
              <a:rPr lang="en-GB" sz="1100">
                <a:solidFill>
                  <a:schemeClr val="dk1"/>
                </a:solidFill>
              </a:rPr>
              <a:t>Learning to listen and show that we understand through our words and actions </a:t>
            </a:r>
            <a:endParaRPr sz="1100">
              <a:solidFill>
                <a:schemeClr val="dk1"/>
              </a:solidFill>
            </a:endParaRPr>
          </a:p>
          <a:p>
            <a:pPr indent="-298450" lvl="0" marL="457200" marR="61595" rtl="0" algn="l">
              <a:lnSpc>
                <a:spcPct val="100000"/>
              </a:lnSpc>
              <a:spcBef>
                <a:spcPts val="0"/>
              </a:spcBef>
              <a:spcAft>
                <a:spcPts val="0"/>
              </a:spcAft>
              <a:buClr>
                <a:schemeClr val="dk1"/>
              </a:buClr>
              <a:buSzPts val="1100"/>
              <a:buChar char="●"/>
            </a:pPr>
            <a:r>
              <a:rPr lang="en-GB" sz="1100">
                <a:solidFill>
                  <a:schemeClr val="dk1"/>
                </a:solidFill>
              </a:rPr>
              <a:t>Talk about our ideas and the things we are interested in using new words we have learnt. </a:t>
            </a:r>
            <a:endParaRPr sz="1100">
              <a:solidFill>
                <a:schemeClr val="dk1"/>
              </a:solidFill>
            </a:endParaRPr>
          </a:p>
          <a:p>
            <a:pPr indent="-298450" lvl="0" marL="457200" marR="61595" rtl="0" algn="l">
              <a:lnSpc>
                <a:spcPct val="100000"/>
              </a:lnSpc>
              <a:spcBef>
                <a:spcPts val="0"/>
              </a:spcBef>
              <a:spcAft>
                <a:spcPts val="0"/>
              </a:spcAft>
              <a:buClr>
                <a:schemeClr val="dk1"/>
              </a:buClr>
              <a:buSzPts val="1100"/>
              <a:buChar char="●"/>
            </a:pPr>
            <a:r>
              <a:rPr lang="en-GB" sz="1100">
                <a:solidFill>
                  <a:schemeClr val="dk1"/>
                </a:solidFill>
              </a:rPr>
              <a:t>Listen to simple </a:t>
            </a:r>
            <a:r>
              <a:rPr lang="en-GB" sz="1100">
                <a:solidFill>
                  <a:schemeClr val="dk1"/>
                </a:solidFill>
              </a:rPr>
              <a:t>repetitive</a:t>
            </a:r>
            <a:r>
              <a:rPr lang="en-GB" sz="1100">
                <a:solidFill>
                  <a:schemeClr val="dk1"/>
                </a:solidFill>
              </a:rPr>
              <a:t> stories, songs and rhymes for short periods of time and </a:t>
            </a:r>
            <a:r>
              <a:rPr lang="en-GB" sz="1100">
                <a:solidFill>
                  <a:schemeClr val="dk1"/>
                </a:solidFill>
              </a:rPr>
              <a:t>attempt</a:t>
            </a:r>
            <a:r>
              <a:rPr lang="en-GB" sz="1100">
                <a:solidFill>
                  <a:schemeClr val="dk1"/>
                </a:solidFill>
              </a:rPr>
              <a:t> to join in or repeat words. </a:t>
            </a:r>
            <a:endParaRPr sz="1100">
              <a:solidFill>
                <a:schemeClr val="dk1"/>
              </a:solidFill>
            </a:endParaRPr>
          </a:p>
        </p:txBody>
      </p:sp>
      <p:sp>
        <p:nvSpPr>
          <p:cNvPr id="106" name="Google Shape;106;p2"/>
          <p:cNvSpPr txBox="1"/>
          <p:nvPr/>
        </p:nvSpPr>
        <p:spPr>
          <a:xfrm>
            <a:off x="4117525" y="49875"/>
            <a:ext cx="3852300" cy="2609100"/>
          </a:xfrm>
          <a:prstGeom prst="rect">
            <a:avLst/>
          </a:prstGeom>
          <a:solidFill>
            <a:srgbClr val="BBD6EE"/>
          </a:solid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300"/>
              <a:buFont typeface="Arial"/>
              <a:buNone/>
            </a:pPr>
            <a:r>
              <a:t/>
            </a:r>
            <a:endParaRPr b="0" i="0" sz="13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50"/>
              <a:buFont typeface="Arial"/>
              <a:buNone/>
            </a:pPr>
            <a:r>
              <a:rPr b="0" i="0" lang="en-GB" sz="1450" u="none" cap="none" strike="noStrike">
                <a:solidFill>
                  <a:schemeClr val="dk1"/>
                </a:solidFill>
                <a:latin typeface="Calibri"/>
                <a:ea typeface="Calibri"/>
                <a:cs typeface="Calibri"/>
                <a:sym typeface="Calibri"/>
              </a:rPr>
              <a:t>We will be:</a:t>
            </a:r>
            <a:endParaRPr b="0" i="0" sz="1450" u="none" cap="none" strike="noStrike">
              <a:solidFill>
                <a:schemeClr val="dk1"/>
              </a:solidFill>
              <a:latin typeface="Calibri"/>
              <a:ea typeface="Calibri"/>
              <a:cs typeface="Calibri"/>
              <a:sym typeface="Calibri"/>
            </a:endParaRPr>
          </a:p>
          <a:p>
            <a:pPr indent="-304800" lvl="0" marL="457200" marR="0" rtl="0" algn="l">
              <a:lnSpc>
                <a:spcPct val="100000"/>
              </a:lnSpc>
              <a:spcBef>
                <a:spcPts val="0"/>
              </a:spcBef>
              <a:spcAft>
                <a:spcPts val="0"/>
              </a:spcAft>
              <a:buClr>
                <a:schemeClr val="dk1"/>
              </a:buClr>
              <a:buSzPts val="1200"/>
              <a:buFont typeface="Arial"/>
              <a:buChar char="●"/>
            </a:pPr>
            <a:r>
              <a:rPr b="0" i="0" lang="en-GB" sz="1200" u="none" cap="none" strike="noStrike">
                <a:solidFill>
                  <a:schemeClr val="dk1"/>
                </a:solidFill>
                <a:latin typeface="Arial"/>
                <a:ea typeface="Arial"/>
                <a:cs typeface="Arial"/>
                <a:sym typeface="Arial"/>
              </a:rPr>
              <a:t>Raising awareness of health and self-care: eating healthily</a:t>
            </a:r>
            <a:r>
              <a:rPr lang="en-GB" sz="1200">
                <a:solidFill>
                  <a:schemeClr val="dk1"/>
                </a:solidFill>
              </a:rPr>
              <a:t> and </a:t>
            </a:r>
            <a:r>
              <a:rPr b="0" i="0" lang="en-GB" sz="1200" u="none" cap="none" strike="noStrike">
                <a:solidFill>
                  <a:schemeClr val="dk1"/>
                </a:solidFill>
                <a:latin typeface="Arial"/>
                <a:ea typeface="Arial"/>
                <a:cs typeface="Arial"/>
                <a:sym typeface="Arial"/>
              </a:rPr>
              <a:t>washing our hands</a:t>
            </a:r>
            <a:r>
              <a:rPr lang="en-GB" sz="1200">
                <a:solidFill>
                  <a:schemeClr val="dk1"/>
                </a:solidFill>
              </a:rPr>
              <a:t>. </a:t>
            </a:r>
            <a:endParaRPr sz="1200">
              <a:solidFill>
                <a:schemeClr val="dk1"/>
              </a:solidFill>
            </a:endParaRPr>
          </a:p>
          <a:p>
            <a:pPr indent="-304800" lvl="0" marL="457200" marR="0" rtl="0" algn="l">
              <a:lnSpc>
                <a:spcPct val="100000"/>
              </a:lnSpc>
              <a:spcBef>
                <a:spcPts val="0"/>
              </a:spcBef>
              <a:spcAft>
                <a:spcPts val="0"/>
              </a:spcAft>
              <a:buClr>
                <a:schemeClr val="dk1"/>
              </a:buClr>
              <a:buSzPts val="1200"/>
              <a:buChar char="●"/>
            </a:pPr>
            <a:r>
              <a:rPr lang="en-GB" sz="1200">
                <a:solidFill>
                  <a:schemeClr val="dk1"/>
                </a:solidFill>
              </a:rPr>
              <a:t>Encouraging children to have a go at physical </a:t>
            </a:r>
            <a:r>
              <a:rPr lang="en-GB" sz="1200">
                <a:solidFill>
                  <a:schemeClr val="dk1"/>
                </a:solidFill>
              </a:rPr>
              <a:t>challenges</a:t>
            </a:r>
            <a:r>
              <a:rPr lang="en-GB" sz="1200">
                <a:solidFill>
                  <a:schemeClr val="dk1"/>
                </a:solidFill>
              </a:rPr>
              <a:t> e.g. helping with zips, velcro shoes and buttons. </a:t>
            </a:r>
            <a:endParaRPr sz="1200">
              <a:solidFill>
                <a:schemeClr val="dk1"/>
              </a:solidFill>
            </a:endParaRPr>
          </a:p>
          <a:p>
            <a:pPr indent="-317500" lvl="0" marL="457200" marR="0" rtl="0" algn="l">
              <a:lnSpc>
                <a:spcPct val="100000"/>
              </a:lnSpc>
              <a:spcBef>
                <a:spcPts val="0"/>
              </a:spcBef>
              <a:spcAft>
                <a:spcPts val="0"/>
              </a:spcAft>
              <a:buClr>
                <a:srgbClr val="000000"/>
              </a:buClr>
              <a:buSzPts val="1400"/>
              <a:buFont typeface="Arial"/>
              <a:buChar char="●"/>
            </a:pPr>
            <a:r>
              <a:rPr lang="en-GB" sz="1200"/>
              <a:t>Developing our balance when going up steps, climbing, walking and riding wheeled toys. </a:t>
            </a:r>
            <a:endParaRPr sz="1200"/>
          </a:p>
          <a:p>
            <a:pPr indent="-304800" lvl="0" marL="457200" marR="0" rtl="0" algn="l">
              <a:lnSpc>
                <a:spcPct val="100000"/>
              </a:lnSpc>
              <a:spcBef>
                <a:spcPts val="0"/>
              </a:spcBef>
              <a:spcAft>
                <a:spcPts val="0"/>
              </a:spcAft>
              <a:buSzPts val="1200"/>
              <a:buChar char="●"/>
            </a:pPr>
            <a:r>
              <a:rPr lang="en-GB" sz="1200"/>
              <a:t>Supporting the </a:t>
            </a:r>
            <a:r>
              <a:rPr lang="en-GB" sz="1200"/>
              <a:t>children to develop their control when use one-handed tools such as scissors and paintbrushes. </a:t>
            </a:r>
            <a:endParaRPr sz="1200"/>
          </a:p>
        </p:txBody>
      </p:sp>
      <p:sp>
        <p:nvSpPr>
          <p:cNvPr id="107" name="Google Shape;107;p2"/>
          <p:cNvSpPr txBox="1"/>
          <p:nvPr/>
        </p:nvSpPr>
        <p:spPr>
          <a:xfrm>
            <a:off x="4852963" y="158694"/>
            <a:ext cx="2381400" cy="369300"/>
          </a:xfrm>
          <a:prstGeom prst="rect">
            <a:avLst/>
          </a:prstGeom>
          <a:solidFill>
            <a:schemeClr val="accent4"/>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800"/>
              <a:buFont typeface="Arial"/>
              <a:buNone/>
            </a:pPr>
            <a:r>
              <a:rPr b="0" i="0" lang="en-GB" sz="1800" u="none" cap="none" strike="noStrike">
                <a:solidFill>
                  <a:schemeClr val="lt1"/>
                </a:solidFill>
                <a:latin typeface="Calibri"/>
                <a:ea typeface="Calibri"/>
                <a:cs typeface="Calibri"/>
                <a:sym typeface="Calibri"/>
              </a:rPr>
              <a:t>Physical Development</a:t>
            </a:r>
            <a:endParaRPr b="0" i="0" sz="1400" u="none" cap="none" strike="noStrike">
              <a:solidFill>
                <a:srgbClr val="000000"/>
              </a:solidFill>
              <a:latin typeface="Arial"/>
              <a:ea typeface="Arial"/>
              <a:cs typeface="Arial"/>
              <a:sym typeface="Arial"/>
            </a:endParaRPr>
          </a:p>
        </p:txBody>
      </p:sp>
      <p:sp>
        <p:nvSpPr>
          <p:cNvPr id="108" name="Google Shape;108;p2"/>
          <p:cNvSpPr txBox="1"/>
          <p:nvPr/>
        </p:nvSpPr>
        <p:spPr>
          <a:xfrm>
            <a:off x="8535301" y="158700"/>
            <a:ext cx="3143400" cy="369300"/>
          </a:xfrm>
          <a:prstGeom prst="rect">
            <a:avLst/>
          </a:prstGeom>
          <a:solidFill>
            <a:schemeClr val="accent1"/>
          </a:solid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b="0" i="0" lang="en-GB" sz="1800" u="none" cap="none" strike="noStrike">
                <a:solidFill>
                  <a:schemeClr val="lt1"/>
                </a:solidFill>
                <a:latin typeface="Calibri"/>
                <a:ea typeface="Calibri"/>
                <a:cs typeface="Calibri"/>
                <a:sym typeface="Calibri"/>
              </a:rPr>
              <a:t> Communication and Language</a:t>
            </a:r>
            <a:endParaRPr b="0" i="0" sz="1400" u="none" cap="none" strike="noStrike">
              <a:solidFill>
                <a:srgbClr val="000000"/>
              </a:solidFill>
              <a:latin typeface="Arial"/>
              <a:ea typeface="Arial"/>
              <a:cs typeface="Arial"/>
              <a:sym typeface="Arial"/>
            </a:endParaRPr>
          </a:p>
        </p:txBody>
      </p:sp>
      <p:sp>
        <p:nvSpPr>
          <p:cNvPr id="109" name="Google Shape;109;p2"/>
          <p:cNvSpPr txBox="1"/>
          <p:nvPr/>
        </p:nvSpPr>
        <p:spPr>
          <a:xfrm>
            <a:off x="7034200" y="3681105"/>
            <a:ext cx="1388700" cy="369300"/>
          </a:xfrm>
          <a:prstGeom prst="rect">
            <a:avLst/>
          </a:prstGeom>
          <a:solidFill>
            <a:srgbClr val="00B050"/>
          </a:solid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b="0" i="0" lang="en-GB" sz="1800" u="none" cap="none" strike="noStrike">
                <a:solidFill>
                  <a:schemeClr val="dk1"/>
                </a:solidFill>
                <a:latin typeface="Calibri"/>
                <a:ea typeface="Calibri"/>
                <a:cs typeface="Calibri"/>
                <a:sym typeface="Calibri"/>
              </a:rPr>
              <a:t>    </a:t>
            </a:r>
            <a:r>
              <a:rPr b="0" i="0" lang="en-GB" sz="1800" u="none" cap="none" strike="noStrike">
                <a:solidFill>
                  <a:schemeClr val="lt1"/>
                </a:solidFill>
                <a:latin typeface="Calibri"/>
                <a:ea typeface="Calibri"/>
                <a:cs typeface="Calibri"/>
                <a:sym typeface="Calibri"/>
              </a:rPr>
              <a:t>Literacy</a:t>
            </a:r>
            <a:endParaRPr b="0" i="0" sz="1400" u="none" cap="none" strike="noStrike">
              <a:solidFill>
                <a:srgbClr val="000000"/>
              </a:solidFill>
              <a:latin typeface="Arial"/>
              <a:ea typeface="Arial"/>
              <a:cs typeface="Arial"/>
              <a:sym typeface="Arial"/>
            </a:endParaRPr>
          </a:p>
        </p:txBody>
      </p:sp>
      <p:sp>
        <p:nvSpPr>
          <p:cNvPr id="110" name="Google Shape;110;p2"/>
          <p:cNvSpPr txBox="1"/>
          <p:nvPr/>
        </p:nvSpPr>
        <p:spPr>
          <a:xfrm>
            <a:off x="9223025" y="2826050"/>
            <a:ext cx="2882400" cy="3964800"/>
          </a:xfrm>
          <a:prstGeom prst="rect">
            <a:avLst/>
          </a:prstGeom>
          <a:solidFill>
            <a:srgbClr val="BBD6EE"/>
          </a:solid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1300"/>
              <a:buFont typeface="Calibri"/>
              <a:buNone/>
            </a:pPr>
            <a:r>
              <a:t/>
            </a:r>
            <a:endParaRPr b="0" i="0" sz="13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chemeClr val="dk1"/>
              </a:buClr>
              <a:buSzPts val="1300"/>
              <a:buFont typeface="Calibri"/>
              <a:buNone/>
            </a:pPr>
            <a:r>
              <a:t/>
            </a:r>
            <a:endParaRPr b="0" i="0" sz="14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chemeClr val="dk1"/>
              </a:buClr>
              <a:buSzPts val="1300"/>
              <a:buFont typeface="Calibri"/>
              <a:buNone/>
            </a:pPr>
            <a:r>
              <a:rPr b="0" i="0" lang="en-GB" sz="1450" u="none" cap="none" strike="noStrike">
                <a:solidFill>
                  <a:schemeClr val="dk1"/>
                </a:solidFill>
                <a:latin typeface="Calibri"/>
                <a:ea typeface="Calibri"/>
                <a:cs typeface="Calibri"/>
                <a:sym typeface="Calibri"/>
              </a:rPr>
              <a:t>We will be: -</a:t>
            </a:r>
            <a:endParaRPr b="0" i="0" sz="1450" u="none" cap="none" strike="noStrike">
              <a:solidFill>
                <a:schemeClr val="dk1"/>
              </a:solidFill>
              <a:latin typeface="Calibri"/>
              <a:ea typeface="Calibri"/>
              <a:cs typeface="Calibri"/>
              <a:sym typeface="Calibri"/>
            </a:endParaRPr>
          </a:p>
          <a:p>
            <a:pPr indent="0" lvl="0" marL="0" rtl="0" algn="l">
              <a:spcBef>
                <a:spcPts val="0"/>
              </a:spcBef>
              <a:spcAft>
                <a:spcPts val="0"/>
              </a:spcAft>
              <a:buNone/>
            </a:pPr>
            <a:r>
              <a:rPr b="1" lang="en-GB" sz="1150"/>
              <a:t>Counting (ordinality)</a:t>
            </a:r>
            <a:endParaRPr b="1" sz="1150"/>
          </a:p>
          <a:p>
            <a:pPr indent="-301625" lvl="0" marL="457200" rtl="0" algn="l">
              <a:lnSpc>
                <a:spcPct val="107916"/>
              </a:lnSpc>
              <a:spcBef>
                <a:spcPts val="0"/>
              </a:spcBef>
              <a:spcAft>
                <a:spcPts val="0"/>
              </a:spcAft>
              <a:buSzPts val="1150"/>
              <a:buFont typeface="Arial"/>
              <a:buChar char="●"/>
            </a:pPr>
            <a:r>
              <a:rPr lang="en-GB" sz="1150"/>
              <a:t>Continue to develop counting behaviours moving towards 5</a:t>
            </a:r>
            <a:endParaRPr sz="1150"/>
          </a:p>
          <a:p>
            <a:pPr indent="-301625" lvl="0" marL="457200" rtl="0" algn="l">
              <a:lnSpc>
                <a:spcPct val="107916"/>
              </a:lnSpc>
              <a:spcBef>
                <a:spcPts val="0"/>
              </a:spcBef>
              <a:spcAft>
                <a:spcPts val="0"/>
              </a:spcAft>
              <a:buSzPts val="1150"/>
              <a:buFont typeface="Arial"/>
              <a:buChar char="●"/>
            </a:pPr>
            <a:r>
              <a:rPr lang="en-GB" sz="1150"/>
              <a:t>Counting on their fingers -recognising a group of 5 on one hand.</a:t>
            </a:r>
            <a:endParaRPr sz="1150"/>
          </a:p>
          <a:p>
            <a:pPr indent="-301625" lvl="0" marL="457200" rtl="0" algn="l">
              <a:lnSpc>
                <a:spcPct val="107916"/>
              </a:lnSpc>
              <a:spcBef>
                <a:spcPts val="800"/>
              </a:spcBef>
              <a:spcAft>
                <a:spcPts val="0"/>
              </a:spcAft>
              <a:buSzPts val="1150"/>
              <a:buFont typeface="Noto Sans Symbols"/>
              <a:buChar char="●"/>
            </a:pPr>
            <a:r>
              <a:rPr lang="en-GB" sz="1150"/>
              <a:t>Supporting 1-1 correspondence </a:t>
            </a:r>
            <a:endParaRPr sz="1150"/>
          </a:p>
          <a:p>
            <a:pPr indent="0" lvl="0" marL="0" rtl="0" algn="l">
              <a:lnSpc>
                <a:spcPct val="107916"/>
              </a:lnSpc>
              <a:spcBef>
                <a:spcPts val="800"/>
              </a:spcBef>
              <a:spcAft>
                <a:spcPts val="0"/>
              </a:spcAft>
              <a:buNone/>
            </a:pPr>
            <a:r>
              <a:rPr b="1" lang="en-GB" sz="1150"/>
              <a:t>Patterns</a:t>
            </a:r>
            <a:endParaRPr b="1" sz="1150"/>
          </a:p>
          <a:p>
            <a:pPr indent="-301625" lvl="0" marL="457200" rtl="0" algn="l">
              <a:lnSpc>
                <a:spcPct val="107916"/>
              </a:lnSpc>
              <a:spcBef>
                <a:spcPts val="800"/>
              </a:spcBef>
              <a:spcAft>
                <a:spcPts val="0"/>
              </a:spcAft>
              <a:buSzPts val="1150"/>
              <a:buFont typeface="Arial"/>
              <a:buChar char="●"/>
            </a:pPr>
            <a:r>
              <a:rPr lang="en-GB" sz="1150"/>
              <a:t>Joins in repeated patterns (sound and action)</a:t>
            </a:r>
            <a:endParaRPr sz="1150"/>
          </a:p>
          <a:p>
            <a:pPr indent="0" lvl="0" marL="0" rtl="0" algn="l">
              <a:lnSpc>
                <a:spcPct val="107916"/>
              </a:lnSpc>
              <a:spcBef>
                <a:spcPts val="0"/>
              </a:spcBef>
              <a:spcAft>
                <a:spcPts val="0"/>
              </a:spcAft>
              <a:buNone/>
            </a:pPr>
            <a:r>
              <a:t/>
            </a:r>
            <a:endParaRPr b="1" sz="1150"/>
          </a:p>
          <a:p>
            <a:pPr indent="0" lvl="0" marL="0" rtl="0" algn="l">
              <a:spcBef>
                <a:spcPts val="800"/>
              </a:spcBef>
              <a:spcAft>
                <a:spcPts val="0"/>
              </a:spcAft>
              <a:buNone/>
            </a:pPr>
            <a:r>
              <a:rPr b="1" lang="en-GB" sz="1150"/>
              <a:t>Cardinality</a:t>
            </a:r>
            <a:endParaRPr b="1" sz="1150"/>
          </a:p>
          <a:p>
            <a:pPr indent="-301625" lvl="0" marL="457200" rtl="0" algn="l">
              <a:lnSpc>
                <a:spcPct val="107916"/>
              </a:lnSpc>
              <a:spcBef>
                <a:spcPts val="0"/>
              </a:spcBef>
              <a:spcAft>
                <a:spcPts val="800"/>
              </a:spcAft>
              <a:buSzPts val="1150"/>
              <a:buFont typeface="Arial"/>
              <a:buChar char="●"/>
            </a:pPr>
            <a:r>
              <a:rPr lang="en-GB" sz="1150"/>
              <a:t>Continue to embed learning around last number counted being the number in the se</a:t>
            </a:r>
            <a:r>
              <a:rPr lang="en-GB" sz="1150"/>
              <a:t>t.</a:t>
            </a:r>
            <a:endParaRPr b="0" i="0" sz="1450" u="none" cap="none" strike="noStrike">
              <a:solidFill>
                <a:schemeClr val="dk1"/>
              </a:solidFill>
              <a:latin typeface="Calibri"/>
              <a:ea typeface="Calibri"/>
              <a:cs typeface="Calibri"/>
              <a:sym typeface="Calibri"/>
            </a:endParaRPr>
          </a:p>
        </p:txBody>
      </p:sp>
      <p:sp>
        <p:nvSpPr>
          <p:cNvPr id="111" name="Google Shape;111;p2"/>
          <p:cNvSpPr txBox="1"/>
          <p:nvPr/>
        </p:nvSpPr>
        <p:spPr>
          <a:xfrm>
            <a:off x="3144250" y="3554400"/>
            <a:ext cx="2882400" cy="3209400"/>
          </a:xfrm>
          <a:prstGeom prst="rect">
            <a:avLst/>
          </a:prstGeom>
          <a:solidFill>
            <a:srgbClr val="BBD6EE">
              <a:alpha val="95294"/>
            </a:srgbClr>
          </a:solid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300"/>
              <a:buFont typeface="Arial"/>
              <a:buNone/>
            </a:pPr>
            <a:r>
              <a:t/>
            </a:r>
            <a:endParaRPr b="0" i="0" sz="14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300"/>
              <a:buFont typeface="Arial"/>
              <a:buNone/>
            </a:pPr>
            <a:r>
              <a:t/>
            </a:r>
            <a:endParaRPr b="0" i="0" sz="14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300"/>
              <a:buFont typeface="Arial"/>
              <a:buNone/>
            </a:pPr>
            <a:r>
              <a:rPr b="0" i="0" lang="en-GB" sz="1450" u="none" cap="none" strike="noStrike">
                <a:solidFill>
                  <a:schemeClr val="dk1"/>
                </a:solidFill>
                <a:latin typeface="Calibri"/>
                <a:ea typeface="Calibri"/>
                <a:cs typeface="Calibri"/>
                <a:sym typeface="Calibri"/>
              </a:rPr>
              <a:t>We will be: </a:t>
            </a:r>
            <a:endParaRPr b="0" i="0" sz="1450" u="none" cap="none" strike="noStrike">
              <a:solidFill>
                <a:schemeClr val="dk1"/>
              </a:solidFill>
              <a:latin typeface="Calibri"/>
              <a:ea typeface="Calibri"/>
              <a:cs typeface="Calibri"/>
              <a:sym typeface="Calibri"/>
            </a:endParaRPr>
          </a:p>
          <a:p>
            <a:pPr indent="-304800" lvl="0" marL="457200" marR="0" rtl="0" algn="l">
              <a:lnSpc>
                <a:spcPct val="100000"/>
              </a:lnSpc>
              <a:spcBef>
                <a:spcPts val="0"/>
              </a:spcBef>
              <a:spcAft>
                <a:spcPts val="0"/>
              </a:spcAft>
              <a:buClr>
                <a:schemeClr val="dk1"/>
              </a:buClr>
              <a:buSzPts val="1200"/>
              <a:buFont typeface="Arial"/>
              <a:buChar char="●"/>
            </a:pPr>
            <a:r>
              <a:rPr lang="en-GB" sz="1200">
                <a:solidFill>
                  <a:schemeClr val="dk1"/>
                </a:solidFill>
              </a:rPr>
              <a:t>Engaging in imaginative play based on our own personal </a:t>
            </a:r>
            <a:r>
              <a:rPr lang="en-GB" sz="1200">
                <a:solidFill>
                  <a:schemeClr val="dk1"/>
                </a:solidFill>
              </a:rPr>
              <a:t>experiences</a:t>
            </a:r>
            <a:r>
              <a:rPr lang="en-GB" sz="1200">
                <a:solidFill>
                  <a:schemeClr val="dk1"/>
                </a:solidFill>
              </a:rPr>
              <a:t> e.g. </a:t>
            </a:r>
            <a:r>
              <a:rPr lang="en-GB" sz="1200">
                <a:solidFill>
                  <a:schemeClr val="dk1"/>
                </a:solidFill>
              </a:rPr>
              <a:t>feeding a baby. </a:t>
            </a:r>
            <a:endParaRPr b="0" i="0" sz="1200" u="none" cap="none" strike="noStrike">
              <a:solidFill>
                <a:schemeClr val="dk1"/>
              </a:solidFill>
              <a:latin typeface="Arial"/>
              <a:ea typeface="Arial"/>
              <a:cs typeface="Arial"/>
              <a:sym typeface="Arial"/>
            </a:endParaRPr>
          </a:p>
          <a:p>
            <a:pPr indent="-304800" lvl="0" marL="457200" marR="207008" rtl="0" algn="l">
              <a:lnSpc>
                <a:spcPct val="100000"/>
              </a:lnSpc>
              <a:spcBef>
                <a:spcPts val="0"/>
              </a:spcBef>
              <a:spcAft>
                <a:spcPts val="0"/>
              </a:spcAft>
              <a:buClr>
                <a:schemeClr val="dk1"/>
              </a:buClr>
              <a:buSzPts val="1200"/>
              <a:buFont typeface="Arial"/>
              <a:buChar char="●"/>
            </a:pPr>
            <a:r>
              <a:rPr lang="en-GB" sz="1200">
                <a:solidFill>
                  <a:schemeClr val="dk1"/>
                </a:solidFill>
              </a:rPr>
              <a:t>Exploring colours and using more than one colour when we paint and create. </a:t>
            </a:r>
            <a:endParaRPr sz="1200">
              <a:solidFill>
                <a:schemeClr val="dk1"/>
              </a:solidFill>
            </a:endParaRPr>
          </a:p>
          <a:p>
            <a:pPr indent="-304800" lvl="0" marL="457200" marR="207008" rtl="0" algn="l">
              <a:lnSpc>
                <a:spcPct val="100000"/>
              </a:lnSpc>
              <a:spcBef>
                <a:spcPts val="0"/>
              </a:spcBef>
              <a:spcAft>
                <a:spcPts val="0"/>
              </a:spcAft>
              <a:buClr>
                <a:schemeClr val="dk1"/>
              </a:buClr>
              <a:buSzPts val="1200"/>
              <a:buChar char="●"/>
            </a:pPr>
            <a:r>
              <a:rPr lang="en-GB" sz="1200">
                <a:solidFill>
                  <a:schemeClr val="dk1"/>
                </a:solidFill>
              </a:rPr>
              <a:t>Singing a range of favourite nursery rhymes and songs. </a:t>
            </a:r>
            <a:endParaRPr sz="1200">
              <a:solidFill>
                <a:schemeClr val="dk1"/>
              </a:solidFill>
            </a:endParaRPr>
          </a:p>
          <a:p>
            <a:pPr indent="-304800" lvl="0" marL="457200" marR="207008" rtl="0" algn="l">
              <a:lnSpc>
                <a:spcPct val="100000"/>
              </a:lnSpc>
              <a:spcBef>
                <a:spcPts val="0"/>
              </a:spcBef>
              <a:spcAft>
                <a:spcPts val="0"/>
              </a:spcAft>
              <a:buClr>
                <a:schemeClr val="dk1"/>
              </a:buClr>
              <a:buSzPts val="1200"/>
              <a:buChar char="●"/>
            </a:pPr>
            <a:r>
              <a:rPr lang="en-GB" sz="1200">
                <a:solidFill>
                  <a:schemeClr val="dk1"/>
                </a:solidFill>
              </a:rPr>
              <a:t>Learning songs and actions for our end of term sing-a-long. </a:t>
            </a:r>
            <a:endParaRPr sz="1200">
              <a:solidFill>
                <a:schemeClr val="dk1"/>
              </a:solidFill>
            </a:endParaRPr>
          </a:p>
        </p:txBody>
      </p:sp>
      <p:sp>
        <p:nvSpPr>
          <p:cNvPr id="112" name="Google Shape;112;p2"/>
          <p:cNvSpPr txBox="1"/>
          <p:nvPr/>
        </p:nvSpPr>
        <p:spPr>
          <a:xfrm>
            <a:off x="137350" y="3354600"/>
            <a:ext cx="2882400" cy="3378600"/>
          </a:xfrm>
          <a:prstGeom prst="rect">
            <a:avLst/>
          </a:prstGeom>
          <a:solidFill>
            <a:srgbClr val="BBD6EE"/>
          </a:solid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b="0" i="0" lang="en-GB" sz="1450" u="none" cap="none" strike="noStrike">
                <a:solidFill>
                  <a:srgbClr val="000000"/>
                </a:solidFill>
                <a:latin typeface="Calibri"/>
                <a:ea typeface="Calibri"/>
                <a:cs typeface="Calibri"/>
                <a:sym typeface="Calibri"/>
              </a:rPr>
              <a:t>We will be:</a:t>
            </a:r>
            <a:endParaRPr b="0" i="0" sz="1450" u="none" cap="none" strike="noStrike">
              <a:solidFill>
                <a:srgbClr val="000000"/>
              </a:solidFill>
              <a:latin typeface="Calibri"/>
              <a:ea typeface="Calibri"/>
              <a:cs typeface="Calibri"/>
              <a:sym typeface="Calibri"/>
            </a:endParaRPr>
          </a:p>
          <a:p>
            <a:pPr indent="-323850" lvl="0" marL="457200" marR="207008" rtl="0" algn="l">
              <a:lnSpc>
                <a:spcPct val="100000"/>
              </a:lnSpc>
              <a:spcBef>
                <a:spcPts val="0"/>
              </a:spcBef>
              <a:spcAft>
                <a:spcPts val="0"/>
              </a:spcAft>
              <a:buClr>
                <a:schemeClr val="dk1"/>
              </a:buClr>
              <a:buSzPts val="1500"/>
              <a:buFont typeface="Arial"/>
              <a:buChar char="●"/>
            </a:pPr>
            <a:r>
              <a:rPr lang="en-GB" sz="1200">
                <a:solidFill>
                  <a:schemeClr val="dk1"/>
                </a:solidFill>
              </a:rPr>
              <a:t>Talking about and describing </a:t>
            </a:r>
            <a:r>
              <a:rPr lang="en-GB" sz="1200">
                <a:solidFill>
                  <a:schemeClr val="dk1"/>
                </a:solidFill>
              </a:rPr>
              <a:t>special</a:t>
            </a:r>
            <a:r>
              <a:rPr lang="en-GB" sz="1200">
                <a:solidFill>
                  <a:schemeClr val="dk1"/>
                </a:solidFill>
              </a:rPr>
              <a:t> events that we have </a:t>
            </a:r>
            <a:r>
              <a:rPr lang="en-GB" sz="1200">
                <a:solidFill>
                  <a:schemeClr val="dk1"/>
                </a:solidFill>
              </a:rPr>
              <a:t>experienced</a:t>
            </a:r>
            <a:r>
              <a:rPr lang="en-GB" sz="1200">
                <a:solidFill>
                  <a:schemeClr val="dk1"/>
                </a:solidFill>
              </a:rPr>
              <a:t>. </a:t>
            </a:r>
            <a:endParaRPr sz="1200">
              <a:solidFill>
                <a:schemeClr val="dk1"/>
              </a:solidFill>
            </a:endParaRPr>
          </a:p>
          <a:p>
            <a:pPr indent="-304800" lvl="0" marL="457200" marR="207008" rtl="0" algn="l">
              <a:lnSpc>
                <a:spcPct val="100000"/>
              </a:lnSpc>
              <a:spcBef>
                <a:spcPts val="0"/>
              </a:spcBef>
              <a:spcAft>
                <a:spcPts val="0"/>
              </a:spcAft>
              <a:buClr>
                <a:schemeClr val="dk1"/>
              </a:buClr>
              <a:buSzPts val="1200"/>
              <a:buChar char="●"/>
            </a:pPr>
            <a:r>
              <a:rPr lang="en-GB" sz="1200">
                <a:solidFill>
                  <a:schemeClr val="dk1"/>
                </a:solidFill>
              </a:rPr>
              <a:t>Talk about and describe what we can feel, </a:t>
            </a:r>
            <a:r>
              <a:rPr lang="en-GB" sz="1200">
                <a:solidFill>
                  <a:schemeClr val="dk1"/>
                </a:solidFill>
              </a:rPr>
              <a:t>smell and taste. </a:t>
            </a:r>
            <a:endParaRPr sz="1200">
              <a:solidFill>
                <a:schemeClr val="dk1"/>
              </a:solidFill>
            </a:endParaRPr>
          </a:p>
          <a:p>
            <a:pPr indent="-304800" lvl="0" marL="457200" marR="207008" rtl="0" algn="l">
              <a:lnSpc>
                <a:spcPct val="100000"/>
              </a:lnSpc>
              <a:spcBef>
                <a:spcPts val="0"/>
              </a:spcBef>
              <a:spcAft>
                <a:spcPts val="0"/>
              </a:spcAft>
              <a:buClr>
                <a:schemeClr val="dk1"/>
              </a:buClr>
              <a:buSzPts val="1200"/>
              <a:buChar char="●"/>
            </a:pPr>
            <a:r>
              <a:rPr lang="en-GB" sz="1200">
                <a:solidFill>
                  <a:schemeClr val="dk1"/>
                </a:solidFill>
              </a:rPr>
              <a:t>Beginning to use our imagination in play imitating events in my life e.g. making a birthday cake. </a:t>
            </a:r>
            <a:endParaRPr sz="1200">
              <a:solidFill>
                <a:schemeClr val="dk1"/>
              </a:solidFill>
            </a:endParaRPr>
          </a:p>
          <a:p>
            <a:pPr indent="-304800" lvl="0" marL="457200" marR="207009" rtl="0" algn="l">
              <a:lnSpc>
                <a:spcPct val="100000"/>
              </a:lnSpc>
              <a:spcBef>
                <a:spcPts val="0"/>
              </a:spcBef>
              <a:spcAft>
                <a:spcPts val="0"/>
              </a:spcAft>
              <a:buClr>
                <a:schemeClr val="dk1"/>
              </a:buClr>
              <a:buSzPts val="1200"/>
              <a:buChar char="●"/>
            </a:pPr>
            <a:r>
              <a:rPr lang="en-GB" sz="1200">
                <a:solidFill>
                  <a:schemeClr val="dk1"/>
                </a:solidFill>
              </a:rPr>
              <a:t>Exploring objects by linking together different approaches shaking, hitting, feeling, tasting, pulling, turning and poking. </a:t>
            </a:r>
            <a:endParaRPr sz="1200">
              <a:solidFill>
                <a:schemeClr val="dk1"/>
              </a:solidFill>
            </a:endParaRPr>
          </a:p>
        </p:txBody>
      </p:sp>
      <p:sp>
        <p:nvSpPr>
          <p:cNvPr id="113" name="Google Shape;113;p2"/>
          <p:cNvSpPr txBox="1"/>
          <p:nvPr/>
        </p:nvSpPr>
        <p:spPr>
          <a:xfrm>
            <a:off x="9351243" y="2922021"/>
            <a:ext cx="2519400" cy="369300"/>
          </a:xfrm>
          <a:prstGeom prst="rect">
            <a:avLst/>
          </a:prstGeom>
          <a:solidFill>
            <a:schemeClr val="accent2"/>
          </a:solid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b="0" i="0" lang="en-GB" sz="1800" u="none" cap="none" strike="noStrike">
                <a:solidFill>
                  <a:schemeClr val="dk1"/>
                </a:solidFill>
                <a:latin typeface="Calibri"/>
                <a:ea typeface="Calibri"/>
                <a:cs typeface="Calibri"/>
                <a:sym typeface="Calibri"/>
              </a:rPr>
              <a:t>          </a:t>
            </a:r>
            <a:r>
              <a:rPr b="0" i="0" lang="en-GB" sz="1800" u="none" cap="none" strike="noStrike">
                <a:solidFill>
                  <a:schemeClr val="lt1"/>
                </a:solidFill>
                <a:latin typeface="Calibri"/>
                <a:ea typeface="Calibri"/>
                <a:cs typeface="Calibri"/>
                <a:sym typeface="Calibri"/>
              </a:rPr>
              <a:t>Mathematics</a:t>
            </a:r>
            <a:endParaRPr b="0" i="0" sz="1400" u="none" cap="none" strike="noStrike">
              <a:solidFill>
                <a:srgbClr val="000000"/>
              </a:solidFill>
              <a:latin typeface="Arial"/>
              <a:ea typeface="Arial"/>
              <a:cs typeface="Arial"/>
              <a:sym typeface="Arial"/>
            </a:endParaRPr>
          </a:p>
        </p:txBody>
      </p:sp>
      <p:sp>
        <p:nvSpPr>
          <p:cNvPr id="114" name="Google Shape;114;p2"/>
          <p:cNvSpPr txBox="1"/>
          <p:nvPr/>
        </p:nvSpPr>
        <p:spPr>
          <a:xfrm>
            <a:off x="118125" y="3421238"/>
            <a:ext cx="2746200" cy="369300"/>
          </a:xfrm>
          <a:prstGeom prst="rect">
            <a:avLst/>
          </a:prstGeom>
          <a:solidFill>
            <a:srgbClr val="9900CC"/>
          </a:solid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b="0" i="0" lang="en-GB" sz="1800" u="none" cap="none" strike="noStrike">
                <a:solidFill>
                  <a:schemeClr val="lt1"/>
                </a:solidFill>
                <a:latin typeface="Calibri"/>
                <a:ea typeface="Calibri"/>
                <a:cs typeface="Calibri"/>
                <a:sym typeface="Calibri"/>
              </a:rPr>
              <a:t>Understanding the World</a:t>
            </a:r>
            <a:endParaRPr b="0" i="0" sz="1400" u="none" cap="none" strike="noStrike">
              <a:solidFill>
                <a:srgbClr val="000000"/>
              </a:solidFill>
              <a:latin typeface="Arial"/>
              <a:ea typeface="Arial"/>
              <a:cs typeface="Arial"/>
              <a:sym typeface="Arial"/>
            </a:endParaRPr>
          </a:p>
        </p:txBody>
      </p:sp>
      <p:sp>
        <p:nvSpPr>
          <p:cNvPr id="115" name="Google Shape;115;p2"/>
          <p:cNvSpPr txBox="1"/>
          <p:nvPr/>
        </p:nvSpPr>
        <p:spPr>
          <a:xfrm>
            <a:off x="3393850" y="3681105"/>
            <a:ext cx="2519400" cy="646500"/>
          </a:xfrm>
          <a:prstGeom prst="rect">
            <a:avLst/>
          </a:prstGeom>
          <a:solidFill>
            <a:srgbClr val="00B0F0"/>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800"/>
              <a:buFont typeface="Arial"/>
              <a:buNone/>
            </a:pPr>
            <a:r>
              <a:rPr b="0" i="0" lang="en-GB" sz="1800" u="none" cap="none" strike="noStrike">
                <a:solidFill>
                  <a:schemeClr val="lt1"/>
                </a:solidFill>
                <a:latin typeface="Calibri"/>
                <a:ea typeface="Calibri"/>
                <a:cs typeface="Calibri"/>
                <a:sym typeface="Calibri"/>
              </a:rPr>
              <a:t>   Expressive Arts and Design</a:t>
            </a:r>
            <a:endParaRPr b="0" i="0" sz="1400" u="none" cap="none" strike="noStrike">
              <a:solidFill>
                <a:srgbClr val="000000"/>
              </a:solidFill>
              <a:latin typeface="Arial"/>
              <a:ea typeface="Arial"/>
              <a:cs typeface="Arial"/>
              <a:sym typeface="Arial"/>
            </a:endParaRPr>
          </a:p>
        </p:txBody>
      </p:sp>
      <p:sp>
        <p:nvSpPr>
          <p:cNvPr id="116" name="Google Shape;116;p2"/>
          <p:cNvSpPr/>
          <p:nvPr/>
        </p:nvSpPr>
        <p:spPr>
          <a:xfrm>
            <a:off x="4070425" y="2735877"/>
            <a:ext cx="3946500" cy="741600"/>
          </a:xfrm>
          <a:prstGeom prst="roundRect">
            <a:avLst>
              <a:gd fmla="val 35360" name="adj"/>
            </a:avLst>
          </a:prstGeom>
          <a:solidFill>
            <a:srgbClr val="FFFFFF"/>
          </a:solidFill>
          <a:ln cap="flat" cmpd="sng" w="28575">
            <a:solidFill>
              <a:srgbClr val="44546A"/>
            </a:solidFill>
            <a:prstDash val="solid"/>
            <a:round/>
            <a:headEnd len="sm" w="sm" type="none"/>
            <a:tailEnd len="sm" w="sm" type="none"/>
          </a:ln>
          <a:effectLst>
            <a:outerShdw blurRad="171450" rotWithShape="0" algn="bl" dir="3120000" dist="38100">
              <a:srgbClr val="000000">
                <a:alpha val="48235"/>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2000"/>
              <a:buFont typeface="Arial"/>
              <a:buNone/>
            </a:pPr>
            <a:r>
              <a:t/>
            </a:r>
            <a:endParaRPr b="1" i="0" sz="2000" u="none" cap="none" strike="noStrike">
              <a:solidFill>
                <a:srgbClr val="000000"/>
              </a:solidFill>
              <a:latin typeface="Comic Sans MS"/>
              <a:ea typeface="Comic Sans MS"/>
              <a:cs typeface="Comic Sans MS"/>
              <a:sym typeface="Comic Sans MS"/>
            </a:endParaRPr>
          </a:p>
          <a:p>
            <a:pPr indent="0" lvl="0" marL="0" marR="0" rtl="0" algn="ctr">
              <a:lnSpc>
                <a:spcPct val="100000"/>
              </a:lnSpc>
              <a:spcBef>
                <a:spcPts val="0"/>
              </a:spcBef>
              <a:spcAft>
                <a:spcPts val="0"/>
              </a:spcAft>
              <a:buClr>
                <a:srgbClr val="000000"/>
              </a:buClr>
              <a:buSzPts val="2000"/>
              <a:buFont typeface="Arial"/>
              <a:buNone/>
            </a:pPr>
            <a:r>
              <a:rPr b="1" lang="en-GB" sz="2000">
                <a:latin typeface="Comic Sans MS"/>
                <a:ea typeface="Comic Sans MS"/>
                <a:cs typeface="Comic Sans MS"/>
                <a:sym typeface="Comic Sans MS"/>
              </a:rPr>
              <a:t>Journeys and Change </a:t>
            </a:r>
            <a:r>
              <a:rPr b="1" i="0" lang="en-GB" sz="2000" u="none" cap="none" strike="noStrike">
                <a:solidFill>
                  <a:srgbClr val="000000"/>
                </a:solidFill>
                <a:latin typeface="Comic Sans MS"/>
                <a:ea typeface="Comic Sans MS"/>
                <a:cs typeface="Comic Sans MS"/>
                <a:sym typeface="Comic Sans MS"/>
              </a:rPr>
              <a:t> </a:t>
            </a:r>
            <a:endParaRPr b="1" i="0" sz="2000" u="none" cap="none" strike="noStrike">
              <a:solidFill>
                <a:srgbClr val="000000"/>
              </a:solidFill>
              <a:latin typeface="Comic Sans MS"/>
              <a:ea typeface="Comic Sans MS"/>
              <a:cs typeface="Comic Sans MS"/>
              <a:sym typeface="Comic Sans MS"/>
            </a:endParaRPr>
          </a:p>
          <a:p>
            <a:pPr indent="0" lvl="0" marL="0" marR="0" rtl="0" algn="ctr">
              <a:lnSpc>
                <a:spcPct val="100000"/>
              </a:lnSpc>
              <a:spcBef>
                <a:spcPts val="0"/>
              </a:spcBef>
              <a:spcAft>
                <a:spcPts val="0"/>
              </a:spcAft>
              <a:buClr>
                <a:srgbClr val="000000"/>
              </a:buClr>
              <a:buSzPts val="2000"/>
              <a:buFont typeface="Arial"/>
              <a:buNone/>
            </a:pPr>
            <a:r>
              <a:rPr b="1" i="0" lang="en-GB" sz="2000" u="none" cap="none" strike="noStrike">
                <a:solidFill>
                  <a:srgbClr val="000000"/>
                </a:solidFill>
                <a:latin typeface="Comic Sans MS"/>
                <a:ea typeface="Comic Sans MS"/>
                <a:cs typeface="Comic Sans MS"/>
                <a:sym typeface="Comic Sans MS"/>
              </a:rPr>
              <a:t>Summer Term </a:t>
            </a:r>
            <a:r>
              <a:rPr b="1" lang="en-GB" sz="2000">
                <a:latin typeface="Comic Sans MS"/>
                <a:ea typeface="Comic Sans MS"/>
                <a:cs typeface="Comic Sans MS"/>
                <a:sym typeface="Comic Sans MS"/>
              </a:rPr>
              <a:t>6</a:t>
            </a:r>
            <a:endParaRPr b="1" i="0" sz="2000" u="none" cap="none" strike="noStrike">
              <a:solidFill>
                <a:srgbClr val="000000"/>
              </a:solidFill>
              <a:latin typeface="Comic Sans MS"/>
              <a:ea typeface="Comic Sans MS"/>
              <a:cs typeface="Comic Sans MS"/>
              <a:sym typeface="Comic Sans MS"/>
            </a:endParaRPr>
          </a:p>
          <a:p>
            <a:pPr indent="0" lvl="0" marL="0" marR="0" rtl="0" algn="ctr">
              <a:lnSpc>
                <a:spcPct val="100000"/>
              </a:lnSpc>
              <a:spcBef>
                <a:spcPts val="0"/>
              </a:spcBef>
              <a:spcAft>
                <a:spcPts val="0"/>
              </a:spcAft>
              <a:buClr>
                <a:srgbClr val="000000"/>
              </a:buClr>
              <a:buSzPts val="2000"/>
              <a:buFont typeface="Arial"/>
              <a:buNone/>
            </a:pPr>
            <a:r>
              <a:rPr b="1" i="0" lang="en-GB" sz="2000" u="none" cap="none" strike="noStrike">
                <a:solidFill>
                  <a:srgbClr val="000000"/>
                </a:solidFill>
                <a:latin typeface="Comic Sans MS"/>
                <a:ea typeface="Comic Sans MS"/>
                <a:cs typeface="Comic Sans MS"/>
                <a:sym typeface="Comic Sans MS"/>
              </a:rPr>
              <a:t> </a:t>
            </a:r>
            <a:endParaRPr b="0" i="0" sz="1500" u="none" cap="none" strike="noStrike">
              <a:solidFill>
                <a:srgbClr val="000000"/>
              </a:solidFill>
              <a:latin typeface="Comic Sans MS"/>
              <a:ea typeface="Comic Sans MS"/>
              <a:cs typeface="Comic Sans MS"/>
              <a:sym typeface="Comic Sans MS"/>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Them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2022-01-06T18:42:25Z</dcterms:created>
  <dc:creator>9311005 Grace Lee</dc:creator>
</cp:coreProperties>
</file>