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9" roundtripDataSignature="AMtx7miPUcb4bjoKv7dNnSLyhEaD4IJ1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00" name="Google Shape;10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acab4fe8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acab4fe8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6.jp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33CC"/>
        </a:solidFill>
      </p:bgPr>
    </p:bg>
    <p:spTree>
      <p:nvGrpSpPr>
        <p:cNvPr id="83" name="Shape 83"/>
        <p:cNvGrpSpPr/>
        <p:nvPr/>
      </p:nvGrpSpPr>
      <p:grpSpPr>
        <a:xfrm>
          <a:off x="0" y="0"/>
          <a:ext cx="0" cy="0"/>
          <a:chOff x="0" y="0"/>
          <a:chExt cx="0" cy="0"/>
        </a:xfrm>
      </p:grpSpPr>
      <p:sp>
        <p:nvSpPr>
          <p:cNvPr id="84" name="Google Shape;84;p1"/>
          <p:cNvSpPr txBox="1"/>
          <p:nvPr/>
        </p:nvSpPr>
        <p:spPr>
          <a:xfrm>
            <a:off x="2258779" y="248980"/>
            <a:ext cx="7878300" cy="12774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chemeClr val="dk1"/>
                </a:solidFill>
                <a:latin typeface="Calibri"/>
                <a:ea typeface="Calibri"/>
                <a:cs typeface="Calibri"/>
                <a:sym typeface="Calibri"/>
              </a:rPr>
              <a:t>‘</a:t>
            </a:r>
            <a:r>
              <a:rPr b="1" lang="en-GB" sz="1800" u="sng">
                <a:solidFill>
                  <a:schemeClr val="dk1"/>
                </a:solidFill>
                <a:latin typeface="Calibri"/>
                <a:ea typeface="Calibri"/>
                <a:cs typeface="Calibri"/>
                <a:sym typeface="Calibri"/>
              </a:rPr>
              <a:t>Growing and Changing</a:t>
            </a:r>
            <a:r>
              <a:rPr b="1" i="0" lang="en-GB" sz="1800" u="sng"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Spring Term </a:t>
            </a:r>
            <a:r>
              <a:rPr b="1" lang="en-GB" sz="1800">
                <a:solidFill>
                  <a:schemeClr val="dk1"/>
                </a:solidFill>
                <a:latin typeface="Calibri"/>
                <a:ea typeface="Calibri"/>
                <a:cs typeface="Calibri"/>
                <a:sym typeface="Calibri"/>
              </a:rPr>
              <a:t>4</a:t>
            </a:r>
            <a:r>
              <a:rPr b="1" i="0" lang="en-GB" sz="1800" u="none" cap="none" strike="noStrike">
                <a:solidFill>
                  <a:schemeClr val="dk1"/>
                </a:solidFill>
                <a:latin typeface="Calibri"/>
                <a:ea typeface="Calibri"/>
                <a:cs typeface="Calibri"/>
                <a:sym typeface="Calibri"/>
              </a:rPr>
              <a:t> - Butterflies - 2023/24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Comper Foundation Stage School- Oxford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GB" sz="2300" u="none" cap="none" strike="noStrike">
                <a:solidFill>
                  <a:srgbClr val="FF0000"/>
                </a:solidFill>
                <a:latin typeface="Calibri"/>
                <a:ea typeface="Calibri"/>
                <a:cs typeface="Calibri"/>
                <a:sym typeface="Calibri"/>
              </a:rPr>
              <a:t>Love</a:t>
            </a:r>
            <a:r>
              <a:rPr b="1" i="0" lang="en-GB" sz="2300" u="none" cap="none" strike="noStrike">
                <a:solidFill>
                  <a:schemeClr val="dk1"/>
                </a:solidFill>
                <a:latin typeface="Calibri"/>
                <a:ea typeface="Calibri"/>
                <a:cs typeface="Calibri"/>
                <a:sym typeface="Calibri"/>
              </a:rPr>
              <a:t>	      </a:t>
            </a:r>
            <a:r>
              <a:rPr b="1" i="0" lang="en-GB" sz="2300" u="none" cap="none" strike="noStrike">
                <a:solidFill>
                  <a:schemeClr val="accent2"/>
                </a:solidFill>
                <a:latin typeface="Calibri"/>
                <a:ea typeface="Calibri"/>
                <a:cs typeface="Calibri"/>
                <a:sym typeface="Calibri"/>
              </a:rPr>
              <a:t>Curiosity</a:t>
            </a:r>
            <a:r>
              <a:rPr b="1" i="0" lang="en-GB" sz="2300" u="none" cap="none" strike="noStrike">
                <a:solidFill>
                  <a:schemeClr val="dk1"/>
                </a:solidFill>
                <a:latin typeface="Calibri"/>
                <a:ea typeface="Calibri"/>
                <a:cs typeface="Calibri"/>
                <a:sym typeface="Calibri"/>
              </a:rPr>
              <a:t>	     </a:t>
            </a:r>
            <a:r>
              <a:rPr b="1" i="0" lang="en-GB" sz="2300" u="none" cap="none" strike="noStrike">
                <a:solidFill>
                  <a:srgbClr val="0070C0"/>
                </a:solidFill>
                <a:latin typeface="Calibri"/>
                <a:ea typeface="Calibri"/>
                <a:cs typeface="Calibri"/>
                <a:sym typeface="Calibri"/>
              </a:rPr>
              <a:t>Courage </a:t>
            </a:r>
            <a:r>
              <a:rPr b="1" i="0" lang="en-GB" sz="2300" u="none" cap="none" strike="noStrike">
                <a:solidFill>
                  <a:schemeClr val="dk1"/>
                </a:solidFill>
                <a:latin typeface="Calibri"/>
                <a:ea typeface="Calibri"/>
                <a:cs typeface="Calibri"/>
                <a:sym typeface="Calibri"/>
              </a:rPr>
              <a:t>	</a:t>
            </a:r>
            <a:r>
              <a:rPr b="1" i="0" lang="en-GB" sz="2300" u="none" cap="none" strike="noStrike">
                <a:solidFill>
                  <a:srgbClr val="00CC00"/>
                </a:solidFill>
                <a:latin typeface="Calibri"/>
                <a:ea typeface="Calibri"/>
                <a:cs typeface="Calibri"/>
                <a:sym typeface="Calibri"/>
              </a:rPr>
              <a:t>Aspiration</a:t>
            </a:r>
            <a:endParaRPr b="1" i="0" sz="1700" u="none" cap="none" strike="noStrike">
              <a:solidFill>
                <a:srgbClr val="000000"/>
              </a:solidFill>
              <a:latin typeface="Arial"/>
              <a:ea typeface="Arial"/>
              <a:cs typeface="Arial"/>
              <a:sym typeface="Arial"/>
            </a:endParaRPr>
          </a:p>
        </p:txBody>
      </p:sp>
      <p:sp>
        <p:nvSpPr>
          <p:cNvPr id="85" name="Google Shape;85;p1"/>
          <p:cNvSpPr txBox="1"/>
          <p:nvPr/>
        </p:nvSpPr>
        <p:spPr>
          <a:xfrm>
            <a:off x="2402625" y="1794125"/>
            <a:ext cx="7878300" cy="16776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2200" u="none" cap="none" strike="noStrike">
                <a:solidFill>
                  <a:schemeClr val="dk1"/>
                </a:solidFill>
                <a:latin typeface="Calibri"/>
                <a:ea typeface="Calibri"/>
                <a:cs typeface="Calibri"/>
                <a:sym typeface="Calibri"/>
              </a:rPr>
              <a:t>Our Curriculum Goals</a:t>
            </a:r>
            <a:endParaRPr b="1" i="0" sz="2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1" lang="en-GB" sz="1400" u="none" cap="none" strike="noStrike">
                <a:solidFill>
                  <a:srgbClr val="CC4125"/>
                </a:solidFill>
                <a:latin typeface="Arial"/>
                <a:ea typeface="Arial"/>
                <a:cs typeface="Arial"/>
                <a:sym typeface="Arial"/>
              </a:rPr>
              <a:t>Confident Communicator</a:t>
            </a:r>
            <a:r>
              <a:rPr b="1" i="1" lang="en-GB" sz="1400" u="none" cap="none" strike="noStrike">
                <a:solidFill>
                  <a:srgbClr val="FF9900"/>
                </a:solidFill>
                <a:latin typeface="Arial"/>
                <a:ea typeface="Arial"/>
                <a:cs typeface="Arial"/>
                <a:sym typeface="Arial"/>
              </a:rPr>
              <a:t>, Independent Individual,</a:t>
            </a:r>
            <a:r>
              <a:rPr b="1" i="1" lang="en-GB" sz="1400" u="none" cap="none" strike="noStrike">
                <a:solidFill>
                  <a:srgbClr val="93C47D"/>
                </a:solidFill>
                <a:latin typeface="Arial"/>
                <a:ea typeface="Arial"/>
                <a:cs typeface="Arial"/>
                <a:sym typeface="Arial"/>
              </a:rPr>
              <a:t> </a:t>
            </a:r>
            <a:r>
              <a:rPr b="1" i="1" lang="en-GB" sz="1400" u="none" cap="none" strike="noStrike">
                <a:solidFill>
                  <a:srgbClr val="FFD966"/>
                </a:solidFill>
                <a:latin typeface="Arial"/>
                <a:ea typeface="Arial"/>
                <a:cs typeface="Arial"/>
                <a:sym typeface="Arial"/>
              </a:rPr>
              <a:t>Fantastic Friend, </a:t>
            </a:r>
            <a:r>
              <a:rPr b="1" i="1" lang="en-GB" sz="1400" u="none" cap="none" strike="noStrike">
                <a:solidFill>
                  <a:srgbClr val="6AA84F"/>
                </a:solidFill>
                <a:latin typeface="Arial"/>
                <a:ea typeface="Arial"/>
                <a:cs typeface="Arial"/>
                <a:sym typeface="Arial"/>
              </a:rPr>
              <a:t>Talented Tool User,</a:t>
            </a:r>
            <a:r>
              <a:rPr b="1" i="1" lang="en-GB" sz="1400" u="none" cap="none" strike="noStrike">
                <a:solidFill>
                  <a:srgbClr val="FF9900"/>
                </a:solidFill>
                <a:latin typeface="Arial"/>
                <a:ea typeface="Arial"/>
                <a:cs typeface="Arial"/>
                <a:sym typeface="Arial"/>
              </a:rPr>
              <a:t> </a:t>
            </a:r>
            <a:r>
              <a:rPr b="1" i="1" lang="en-GB" sz="1400" u="none" cap="none" strike="noStrike">
                <a:solidFill>
                  <a:srgbClr val="3D85C6"/>
                </a:solidFill>
                <a:latin typeface="Arial"/>
                <a:ea typeface="Arial"/>
                <a:cs typeface="Arial"/>
                <a:sym typeface="Arial"/>
              </a:rPr>
              <a:t>Super Story Teller,</a:t>
            </a:r>
            <a:r>
              <a:rPr b="1" i="1" lang="en-GB" sz="1400" u="none" cap="none" strike="noStrike">
                <a:solidFill>
                  <a:srgbClr val="FF9900"/>
                </a:solidFill>
                <a:latin typeface="Arial"/>
                <a:ea typeface="Arial"/>
                <a:cs typeface="Arial"/>
                <a:sym typeface="Arial"/>
              </a:rPr>
              <a:t> </a:t>
            </a:r>
            <a:r>
              <a:rPr b="1" i="1" lang="en-GB" sz="1400" u="none" cap="none" strike="noStrike">
                <a:solidFill>
                  <a:srgbClr val="674EA7"/>
                </a:solidFill>
                <a:latin typeface="Arial"/>
                <a:ea typeface="Arial"/>
                <a:cs typeface="Arial"/>
                <a:sym typeface="Arial"/>
              </a:rPr>
              <a:t>Eager Explorer</a:t>
            </a:r>
            <a:endParaRPr b="1" i="1" sz="1400" u="none" cap="none" strike="noStrike">
              <a:solidFill>
                <a:srgbClr val="674EA7"/>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This term our focus will be</a:t>
            </a:r>
            <a:r>
              <a:rPr b="0" i="1" lang="en-GB" sz="1400" u="none" cap="none" strike="noStrike">
                <a:solidFill>
                  <a:schemeClr val="dk1"/>
                </a:solidFill>
                <a:latin typeface="Arial"/>
                <a:ea typeface="Arial"/>
                <a:cs typeface="Arial"/>
                <a:sym typeface="Arial"/>
              </a:rPr>
              <a:t> </a:t>
            </a:r>
            <a:r>
              <a:rPr b="1" i="1" lang="en-GB">
                <a:solidFill>
                  <a:schemeClr val="accent2"/>
                </a:solidFill>
              </a:rPr>
              <a:t>Curiosity</a:t>
            </a:r>
            <a:r>
              <a:rPr b="1" i="1" lang="en-GB" sz="1400" u="none" cap="none" strike="noStrike">
                <a:solidFill>
                  <a:srgbClr val="00CC00"/>
                </a:solidFill>
                <a:latin typeface="Arial"/>
                <a:ea typeface="Arial"/>
                <a:cs typeface="Arial"/>
                <a:sym typeface="Arial"/>
              </a:rPr>
              <a:t> </a:t>
            </a:r>
            <a:r>
              <a:rPr b="0" i="0" lang="en-GB" sz="1400" u="none" cap="none" strike="noStrike">
                <a:solidFill>
                  <a:schemeClr val="dk1"/>
                </a:solidFill>
                <a:latin typeface="Arial"/>
                <a:ea typeface="Arial"/>
                <a:cs typeface="Arial"/>
                <a:sym typeface="Arial"/>
              </a:rPr>
              <a:t>and we will be pondering the question:</a:t>
            </a:r>
            <a:r>
              <a:rPr b="1" i="0" lang="en-GB" sz="1700" u="none" cap="none" strike="noStrike">
                <a:solidFill>
                  <a:schemeClr val="dk1"/>
                </a:solidFill>
              </a:rPr>
              <a:t> </a:t>
            </a:r>
            <a:r>
              <a:rPr b="1" lang="en-GB" sz="1200">
                <a:solidFill>
                  <a:schemeClr val="dk1"/>
                </a:solidFill>
              </a:rPr>
              <a:t>How do living things change? </a:t>
            </a:r>
            <a:r>
              <a:rPr lang="en-GB" sz="1200">
                <a:solidFill>
                  <a:schemeClr val="dk1"/>
                </a:solidFill>
              </a:rPr>
              <a:t>Green fingers at the ready for this term! Spring is just around the corner and signs of life are popping up all around us. We will be exploring and investigating mother nature, observing how plants grow from seeds as well as looking at how animals and ourselves grow and change also.</a:t>
            </a:r>
            <a:endParaRPr i="0" sz="2100" u="none" cap="none" strike="noStrike">
              <a:solidFill>
                <a:schemeClr val="dk1"/>
              </a:solidFill>
            </a:endParaRPr>
          </a:p>
        </p:txBody>
      </p:sp>
      <p:sp>
        <p:nvSpPr>
          <p:cNvPr id="86" name="Google Shape;86;p1"/>
          <p:cNvSpPr txBox="1"/>
          <p:nvPr/>
        </p:nvSpPr>
        <p:spPr>
          <a:xfrm>
            <a:off x="2258772" y="4031975"/>
            <a:ext cx="2986500" cy="24936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400" u="none" cap="none" strike="noStrike">
                <a:solidFill>
                  <a:srgbClr val="000000"/>
                </a:solidFill>
                <a:latin typeface="Arial"/>
                <a:ea typeface="Arial"/>
                <a:cs typeface="Arial"/>
                <a:sym typeface="Arial"/>
              </a:rPr>
              <a:t>Celebrations and Festivals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GB"/>
              <a:t>Mothers day themed Stay and Play Friday 8th March</a:t>
            </a:r>
            <a:endParaRPr/>
          </a:p>
          <a:p>
            <a:pPr indent="-317500" lvl="0" marL="457200" marR="0" rtl="0" algn="l">
              <a:lnSpc>
                <a:spcPct val="100000"/>
              </a:lnSpc>
              <a:spcBef>
                <a:spcPts val="0"/>
              </a:spcBef>
              <a:spcAft>
                <a:spcPts val="0"/>
              </a:spcAft>
              <a:buSzPts val="1400"/>
              <a:buChar char="★"/>
            </a:pPr>
            <a:r>
              <a:rPr lang="en-GB"/>
              <a:t>Mother’s day - 10th March </a:t>
            </a:r>
            <a:endParaRPr/>
          </a:p>
          <a:p>
            <a:pPr indent="-317500" lvl="0" marL="457200" rtl="0" algn="l">
              <a:spcBef>
                <a:spcPts val="0"/>
              </a:spcBef>
              <a:spcAft>
                <a:spcPts val="0"/>
              </a:spcAft>
              <a:buSzPts val="1400"/>
              <a:buChar char="★"/>
            </a:pPr>
            <a:r>
              <a:rPr lang="en-GB">
                <a:solidFill>
                  <a:schemeClr val="dk1"/>
                </a:solidFill>
              </a:rPr>
              <a:t>World Book Day- Thursday 7th March </a:t>
            </a:r>
            <a:endParaRPr b="0" i="0" sz="1400" u="none" cap="none" strike="noStrike">
              <a:solidFill>
                <a:srgbClr val="000000"/>
              </a:solidFill>
              <a:latin typeface="Arial"/>
              <a:ea typeface="Arial"/>
              <a:cs typeface="Arial"/>
              <a:sym typeface="Arial"/>
            </a:endParaRPr>
          </a:p>
          <a:p>
            <a:pPr indent="-317500" lvl="0" marL="457200" rtl="0" algn="l">
              <a:spcBef>
                <a:spcPts val="0"/>
              </a:spcBef>
              <a:spcAft>
                <a:spcPts val="0"/>
              </a:spcAft>
              <a:buSzPts val="1400"/>
              <a:buChar char="★"/>
            </a:pPr>
            <a:r>
              <a:rPr lang="en-GB">
                <a:solidFill>
                  <a:schemeClr val="dk1"/>
                </a:solidFill>
              </a:rPr>
              <a:t>Comic Relief Friday 15th March</a:t>
            </a:r>
            <a:endParaRPr b="0" i="0" sz="14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SzPts val="1500"/>
              <a:buChar char="★"/>
            </a:pPr>
            <a:r>
              <a:rPr lang="en-GB" sz="1500">
                <a:solidFill>
                  <a:srgbClr val="202124"/>
                </a:solidFill>
              </a:rPr>
              <a:t>Ramadan-</a:t>
            </a:r>
            <a:r>
              <a:rPr lang="en-GB" sz="1500">
                <a:solidFill>
                  <a:srgbClr val="040C28"/>
                </a:solidFill>
              </a:rPr>
              <a:t>March 10th March- 8th April 2024</a:t>
            </a:r>
            <a:r>
              <a:rPr lang="en-GB" sz="1500">
                <a:solidFill>
                  <a:srgbClr val="202124"/>
                </a:solidFill>
              </a:rPr>
              <a:t>.</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5713100" y="3634875"/>
            <a:ext cx="3121500" cy="28938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400" u="none" cap="none" strike="noStrike">
                <a:solidFill>
                  <a:srgbClr val="000000"/>
                </a:solidFill>
                <a:latin typeface="Arial"/>
                <a:ea typeface="Arial"/>
                <a:cs typeface="Arial"/>
                <a:sym typeface="Arial"/>
              </a:rPr>
              <a:t>          Trips and Special dates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GB"/>
              <a:t>Parents evening  week beginning 22nd March</a:t>
            </a:r>
            <a:endParaRPr/>
          </a:p>
          <a:p>
            <a:pPr indent="-317500" lvl="0" marL="457200" marR="0" rtl="0" algn="l">
              <a:lnSpc>
                <a:spcPct val="100000"/>
              </a:lnSpc>
              <a:spcBef>
                <a:spcPts val="0"/>
              </a:spcBef>
              <a:spcAft>
                <a:spcPts val="0"/>
              </a:spcAft>
              <a:buSzPts val="1400"/>
              <a:buChar char="❖"/>
            </a:pPr>
            <a:r>
              <a:rPr lang="en-GB"/>
              <a:t>Parents invited to bring baby sibling for the children to ask questions related to Growing and Changing Topic</a:t>
            </a:r>
            <a:endParaRPr/>
          </a:p>
          <a:p>
            <a:pPr indent="-317500" lvl="0" marL="457200" marR="0" rtl="0" algn="l">
              <a:lnSpc>
                <a:spcPct val="100000"/>
              </a:lnSpc>
              <a:spcBef>
                <a:spcPts val="0"/>
              </a:spcBef>
              <a:spcAft>
                <a:spcPts val="0"/>
              </a:spcAft>
              <a:buClr>
                <a:schemeClr val="dk1"/>
              </a:buClr>
              <a:buSzPts val="1400"/>
              <a:buChar char="❖"/>
            </a:pPr>
            <a:r>
              <a:rPr lang="en-GB">
                <a:solidFill>
                  <a:schemeClr val="dk1"/>
                </a:solidFill>
              </a:rPr>
              <a:t>Story Museum Tuesday 27th and Thursday 29th February</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GB">
                <a:solidFill>
                  <a:schemeClr val="dk1"/>
                </a:solidFill>
              </a:rPr>
              <a:t>School Term ends Thursday 28th March</a:t>
            </a:r>
            <a:endParaRPr>
              <a:solidFill>
                <a:schemeClr val="dk1"/>
              </a:solidFill>
            </a:endParaRPr>
          </a:p>
          <a:p>
            <a:pPr indent="0" lvl="0" marL="457200" marR="0" rtl="0" algn="l">
              <a:lnSpc>
                <a:spcPct val="100000"/>
              </a:lnSpc>
              <a:spcBef>
                <a:spcPts val="0"/>
              </a:spcBef>
              <a:spcAft>
                <a:spcPts val="0"/>
              </a:spcAft>
              <a:buNone/>
            </a:pPr>
            <a:r>
              <a:t/>
            </a:r>
            <a:endParaRPr>
              <a:solidFill>
                <a:schemeClr val="dk1"/>
              </a:solidFill>
            </a:endParaRPr>
          </a:p>
        </p:txBody>
      </p:sp>
      <p:sp>
        <p:nvSpPr>
          <p:cNvPr id="88" name="Google Shape;88;p1"/>
          <p:cNvSpPr txBox="1"/>
          <p:nvPr/>
        </p:nvSpPr>
        <p:spPr>
          <a:xfrm rot="5400000">
            <a:off x="1570581" y="2028833"/>
            <a:ext cx="1467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KEY TEXTS</a:t>
            </a:r>
            <a:endParaRPr b="0" i="0" sz="1400" u="none" cap="none" strike="noStrike">
              <a:solidFill>
                <a:srgbClr val="000000"/>
              </a:solidFill>
              <a:latin typeface="Arial"/>
              <a:ea typeface="Arial"/>
              <a:cs typeface="Arial"/>
              <a:sym typeface="Arial"/>
            </a:endParaRPr>
          </a:p>
        </p:txBody>
      </p:sp>
      <p:pic>
        <p:nvPicPr>
          <p:cNvPr id="89" name="Google Shape;89;p1"/>
          <p:cNvPicPr preferRelativeResize="0"/>
          <p:nvPr/>
        </p:nvPicPr>
        <p:blipFill rotWithShape="1">
          <a:blip r:embed="rId3">
            <a:alphaModFix/>
          </a:blip>
          <a:srcRect b="0" l="0" r="0" t="0"/>
          <a:stretch/>
        </p:blipFill>
        <p:spPr>
          <a:xfrm>
            <a:off x="10444008" y="232462"/>
            <a:ext cx="1663747" cy="1663747"/>
          </a:xfrm>
          <a:prstGeom prst="rect">
            <a:avLst/>
          </a:prstGeom>
          <a:noFill/>
          <a:ln>
            <a:noFill/>
          </a:ln>
        </p:spPr>
      </p:pic>
      <p:pic>
        <p:nvPicPr>
          <p:cNvPr id="90" name="Google Shape;90;p1"/>
          <p:cNvPicPr preferRelativeResize="0"/>
          <p:nvPr/>
        </p:nvPicPr>
        <p:blipFill rotWithShape="1">
          <a:blip r:embed="rId4">
            <a:alphaModFix/>
          </a:blip>
          <a:srcRect b="34391" l="0" r="6593" t="20311"/>
          <a:stretch/>
        </p:blipFill>
        <p:spPr>
          <a:xfrm>
            <a:off x="10425356" y="2046699"/>
            <a:ext cx="1682399" cy="1000124"/>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8784470" y="248976"/>
            <a:ext cx="1261981" cy="634039"/>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2750462" y="232462"/>
            <a:ext cx="1182727" cy="646232"/>
          </a:xfrm>
          <a:prstGeom prst="rect">
            <a:avLst/>
          </a:prstGeom>
          <a:noFill/>
          <a:ln>
            <a:noFill/>
          </a:ln>
        </p:spPr>
      </p:pic>
      <p:pic>
        <p:nvPicPr>
          <p:cNvPr id="93" name="Google Shape;93;p1"/>
          <p:cNvPicPr preferRelativeResize="0"/>
          <p:nvPr/>
        </p:nvPicPr>
        <p:blipFill rotWithShape="1">
          <a:blip r:embed="rId7">
            <a:alphaModFix/>
          </a:blip>
          <a:srcRect b="0" l="0" r="0" t="0"/>
          <a:stretch/>
        </p:blipFill>
        <p:spPr>
          <a:xfrm>
            <a:off x="152400" y="4688600"/>
            <a:ext cx="1799475" cy="1871454"/>
          </a:xfrm>
          <a:prstGeom prst="rect">
            <a:avLst/>
          </a:prstGeom>
          <a:noFill/>
          <a:ln>
            <a:noFill/>
          </a:ln>
        </p:spPr>
      </p:pic>
      <p:sp>
        <p:nvSpPr>
          <p:cNvPr id="94" name="Google Shape;94;p1"/>
          <p:cNvSpPr txBox="1"/>
          <p:nvPr/>
        </p:nvSpPr>
        <p:spPr>
          <a:xfrm>
            <a:off x="9302425" y="3739475"/>
            <a:ext cx="2444400" cy="13854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         Key Vocabulary</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lang="en-GB">
                <a:solidFill>
                  <a:schemeClr val="dk1"/>
                </a:solidFill>
              </a:rPr>
              <a:t>Develop, compare, explore, attempt, mature, healthy, Vote</a:t>
            </a:r>
            <a:r>
              <a:rPr b="0" i="0" lang="en-GB" sz="2200" u="none" cap="none" strike="noStrike">
                <a:solidFill>
                  <a:schemeClr val="dk1"/>
                </a:solidFill>
                <a:latin typeface="Arial"/>
                <a:ea typeface="Arial"/>
                <a:cs typeface="Arial"/>
                <a:sym typeface="Arial"/>
              </a:rPr>
              <a:t> </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95" name="Google Shape;95;p1"/>
          <p:cNvSpPr txBox="1"/>
          <p:nvPr/>
        </p:nvSpPr>
        <p:spPr>
          <a:xfrm>
            <a:off x="9395625" y="5302925"/>
            <a:ext cx="2444400" cy="13854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Key songs for this term: </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Grow Grow Grow by Nick Cope</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400" u="none" cap="none" strike="noStrike">
                <a:solidFill>
                  <a:schemeClr val="dk1"/>
                </a:solidFill>
                <a:latin typeface="Calibri"/>
                <a:ea typeface="Calibri"/>
                <a:cs typeface="Calibri"/>
                <a:sym typeface="Calibri"/>
              </a:rPr>
              <a:t>Poetry Basket: Choice</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I was in the garden digging in the ground </a:t>
            </a:r>
            <a:endParaRPr>
              <a:solidFill>
                <a:schemeClr val="dk1"/>
              </a:solidFill>
              <a:latin typeface="Calibri"/>
              <a:ea typeface="Calibri"/>
              <a:cs typeface="Calibri"/>
              <a:sym typeface="Calibri"/>
            </a:endParaRPr>
          </a:p>
        </p:txBody>
      </p:sp>
      <p:pic>
        <p:nvPicPr>
          <p:cNvPr id="96" name="Google Shape;96;p1"/>
          <p:cNvPicPr preferRelativeResize="0"/>
          <p:nvPr/>
        </p:nvPicPr>
        <p:blipFill>
          <a:blip r:embed="rId8">
            <a:alphaModFix/>
          </a:blip>
          <a:stretch>
            <a:fillRect/>
          </a:stretch>
        </p:blipFill>
        <p:spPr>
          <a:xfrm>
            <a:off x="152400" y="152400"/>
            <a:ext cx="1951875" cy="2206467"/>
          </a:xfrm>
          <a:prstGeom prst="rect">
            <a:avLst/>
          </a:prstGeom>
          <a:noFill/>
          <a:ln>
            <a:noFill/>
          </a:ln>
        </p:spPr>
      </p:pic>
      <p:pic>
        <p:nvPicPr>
          <p:cNvPr id="97" name="Google Shape;97;p1"/>
          <p:cNvPicPr preferRelativeResize="0"/>
          <p:nvPr/>
        </p:nvPicPr>
        <p:blipFill>
          <a:blip r:embed="rId9">
            <a:alphaModFix/>
          </a:blip>
          <a:stretch>
            <a:fillRect/>
          </a:stretch>
        </p:blipFill>
        <p:spPr>
          <a:xfrm>
            <a:off x="152400" y="2547800"/>
            <a:ext cx="1951875" cy="195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33CC"/>
        </a:solidFill>
      </p:bgPr>
    </p:bg>
    <p:spTree>
      <p:nvGrpSpPr>
        <p:cNvPr id="101" name="Shape 101"/>
        <p:cNvGrpSpPr/>
        <p:nvPr/>
      </p:nvGrpSpPr>
      <p:grpSpPr>
        <a:xfrm>
          <a:off x="0" y="0"/>
          <a:ext cx="0" cy="0"/>
          <a:chOff x="0" y="0"/>
          <a:chExt cx="0" cy="0"/>
        </a:xfrm>
      </p:grpSpPr>
      <p:sp>
        <p:nvSpPr>
          <p:cNvPr id="102" name="Google Shape;102;p2"/>
          <p:cNvSpPr txBox="1"/>
          <p:nvPr/>
        </p:nvSpPr>
        <p:spPr>
          <a:xfrm>
            <a:off x="141950" y="3058301"/>
            <a:ext cx="2882400" cy="3623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i="0" sz="10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sz="10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sz="1000">
              <a:solidFill>
                <a:schemeClr val="dk1"/>
              </a:solidFill>
              <a:latin typeface="Comic Sans MS"/>
              <a:ea typeface="Comic Sans MS"/>
              <a:cs typeface="Comic Sans MS"/>
              <a:sym typeface="Comic Sans MS"/>
            </a:endParaRPr>
          </a:p>
          <a:p>
            <a:pPr indent="0" lvl="0" marL="635" marR="127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engage in extended conversations about stories, learning new vocabulary.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write some or all of my name.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use some print and letter knowledge in my early writing. (For example: writing a pretend shopping list that starts at the top of the page; writing ‘m’ for mummy.)</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how to sequence and retell stories in a variety of different ways.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how to use fine motor skills and I am developing my control when using tools to mark make.</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0" lvl="0" marL="0" marR="0" rtl="0" algn="l">
              <a:lnSpc>
                <a:spcPct val="100000"/>
              </a:lnSpc>
              <a:spcBef>
                <a:spcPts val="5"/>
              </a:spcBef>
              <a:spcAft>
                <a:spcPts val="0"/>
              </a:spcAft>
              <a:buClr>
                <a:schemeClr val="dk1"/>
              </a:buClr>
              <a:buSzPts val="1100"/>
              <a:buFont typeface="Arial"/>
              <a:buNone/>
            </a:pPr>
            <a:r>
              <a:rPr i="0" lang="en-GB" sz="1000" u="none" cap="none" strike="noStrike">
                <a:solidFill>
                  <a:schemeClr val="dk1"/>
                </a:solidFill>
                <a:latin typeface="Comic Sans MS"/>
                <a:ea typeface="Comic Sans MS"/>
                <a:cs typeface="Comic Sans MS"/>
                <a:sym typeface="Comic Sans MS"/>
              </a:rPr>
              <a:t>I</a:t>
            </a:r>
            <a:r>
              <a:rPr lang="en-GB" sz="1000">
                <a:latin typeface="Comic Sans MS"/>
                <a:ea typeface="Comic Sans MS"/>
                <a:cs typeface="Comic Sans MS"/>
                <a:sym typeface="Comic Sans MS"/>
              </a:rPr>
              <a:t> </a:t>
            </a:r>
            <a:r>
              <a:rPr i="0" lang="en-GB" sz="1000" u="none" cap="none" strike="noStrike">
                <a:solidFill>
                  <a:srgbClr val="000000"/>
                </a:solidFill>
                <a:latin typeface="Comic Sans MS"/>
                <a:ea typeface="Comic Sans MS"/>
                <a:cs typeface="Comic Sans MS"/>
                <a:sym typeface="Comic Sans MS"/>
              </a:rPr>
              <a:t>can make up my own stories using </a:t>
            </a:r>
            <a:r>
              <a:rPr i="0" lang="en-GB" sz="1000" u="none" cap="none" strike="noStrike">
                <a:solidFill>
                  <a:schemeClr val="dk1"/>
                </a:solidFill>
                <a:latin typeface="Comic Sans MS"/>
                <a:ea typeface="Comic Sans MS"/>
                <a:cs typeface="Comic Sans MS"/>
                <a:sym typeface="Comic Sans MS"/>
              </a:rPr>
              <a:t>Tales Toolkit</a:t>
            </a:r>
            <a:endParaRPr i="0" sz="1000" u="none" cap="none" strike="noStrike">
              <a:solidFill>
                <a:schemeClr val="dk1"/>
              </a:solidFill>
              <a:latin typeface="Comic Sans MS"/>
              <a:ea typeface="Comic Sans MS"/>
              <a:cs typeface="Comic Sans MS"/>
              <a:sym typeface="Comic Sans MS"/>
            </a:endParaRPr>
          </a:p>
          <a:p>
            <a:pPr indent="0" lvl="0" marL="0" marR="1270" rtl="0" algn="l">
              <a:spcBef>
                <a:spcPts val="0"/>
              </a:spcBef>
              <a:spcAft>
                <a:spcPts val="5"/>
              </a:spcAft>
              <a:buClr>
                <a:schemeClr val="dk1"/>
              </a:buClr>
              <a:buSzPts val="1100"/>
              <a:buFont typeface="Arial"/>
              <a:buNone/>
            </a:pPr>
            <a:r>
              <a:t/>
            </a:r>
            <a:endParaRPr sz="900">
              <a:solidFill>
                <a:schemeClr val="dk1"/>
              </a:solidFill>
            </a:endParaRPr>
          </a:p>
        </p:txBody>
      </p:sp>
      <p:sp>
        <p:nvSpPr>
          <p:cNvPr id="103" name="Google Shape;103;p2"/>
          <p:cNvSpPr txBox="1"/>
          <p:nvPr/>
        </p:nvSpPr>
        <p:spPr>
          <a:xfrm>
            <a:off x="173500" y="173450"/>
            <a:ext cx="3852300" cy="27450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635" marR="127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talk with others to solve conflicts. </a:t>
            </a:r>
            <a:endParaRPr sz="1000">
              <a:solidFill>
                <a:schemeClr val="dk1"/>
              </a:solidFill>
              <a:latin typeface="Comic Sans MS"/>
              <a:ea typeface="Comic Sans MS"/>
              <a:cs typeface="Comic Sans MS"/>
              <a:sym typeface="Comic Sans MS"/>
            </a:endParaRPr>
          </a:p>
          <a:p>
            <a:pPr indent="0" lvl="0" marL="0" marR="1270" rtl="0" algn="l">
              <a:spcBef>
                <a:spcPts val="5"/>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0" lvl="0" marL="0"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put on my own coat, wellies and shoes.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pour my own drink at snack time.</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None/>
            </a:pPr>
            <a:r>
              <a:rPr lang="en-GB" sz="1000">
                <a:latin typeface="Comic Sans MS"/>
                <a:ea typeface="Comic Sans MS"/>
                <a:cs typeface="Comic Sans MS"/>
                <a:sym typeface="Comic Sans MS"/>
              </a:rPr>
              <a:t>I know ways of being assertive.  </a:t>
            </a:r>
            <a:endParaRPr sz="1000">
              <a:latin typeface="Comic Sans MS"/>
              <a:ea typeface="Comic Sans MS"/>
              <a:cs typeface="Comic Sans MS"/>
              <a:sym typeface="Comic Sans MS"/>
            </a:endParaRPr>
          </a:p>
          <a:p>
            <a:pPr indent="0" lvl="0" marL="635" marR="1270" rtl="0" algn="l">
              <a:spcBef>
                <a:spcPts val="5"/>
              </a:spcBef>
              <a:spcAft>
                <a:spcPts val="0"/>
              </a:spcAft>
              <a:buNone/>
            </a:pPr>
            <a:r>
              <a:rPr lang="en-GB" sz="1000">
                <a:latin typeface="Comic Sans MS"/>
                <a:ea typeface="Comic Sans MS"/>
                <a:cs typeface="Comic Sans MS"/>
                <a:sym typeface="Comic Sans MS"/>
              </a:rPr>
              <a:t> </a:t>
            </a:r>
            <a:endParaRPr sz="1000">
              <a:latin typeface="Comic Sans MS"/>
              <a:ea typeface="Comic Sans MS"/>
              <a:cs typeface="Comic Sans MS"/>
              <a:sym typeface="Comic Sans MS"/>
            </a:endParaRPr>
          </a:p>
          <a:p>
            <a:pPr indent="0" lvl="0" marL="635" marR="1270" rtl="0" algn="l">
              <a:spcBef>
                <a:spcPts val="5"/>
              </a:spcBef>
              <a:spcAft>
                <a:spcPts val="0"/>
              </a:spcAft>
              <a:buNone/>
            </a:pPr>
            <a:r>
              <a:rPr lang="en-GB" sz="1000">
                <a:latin typeface="Comic Sans MS"/>
                <a:ea typeface="Comic Sans MS"/>
                <a:cs typeface="Comic Sans MS"/>
                <a:sym typeface="Comic Sans MS"/>
              </a:rPr>
              <a:t>I know how to use large and small motor skills to do things independently, for example manage buttons and zips, and pour drinks</a:t>
            </a:r>
            <a:r>
              <a:rPr lang="en-GB" sz="1000">
                <a:latin typeface="Cambria"/>
                <a:ea typeface="Cambria"/>
                <a:cs typeface="Cambria"/>
                <a:sym typeface="Cambria"/>
              </a:rPr>
              <a:t>.  </a:t>
            </a:r>
            <a:endParaRPr sz="1000">
              <a:latin typeface="Cambria"/>
              <a:ea typeface="Cambria"/>
              <a:cs typeface="Cambria"/>
              <a:sym typeface="Cambria"/>
            </a:endParaRPr>
          </a:p>
          <a:p>
            <a:pPr indent="0" lvl="0" marL="0" marR="0" rtl="0" algn="l">
              <a:lnSpc>
                <a:spcPct val="100000"/>
              </a:lnSpc>
              <a:spcBef>
                <a:spcPts val="5"/>
              </a:spcBef>
              <a:spcAft>
                <a:spcPts val="0"/>
              </a:spcAft>
              <a:buClr>
                <a:srgbClr val="000000"/>
              </a:buClr>
              <a:buSzPts val="1300"/>
              <a:buFont typeface="Arial"/>
              <a:buNone/>
            </a:pPr>
            <a:r>
              <a:t/>
            </a:r>
            <a:endParaRPr b="0" i="0" sz="1200" u="none" cap="none" strike="noStrike">
              <a:solidFill>
                <a:schemeClr val="dk1"/>
              </a:solidFill>
              <a:latin typeface="Calibri"/>
              <a:ea typeface="Calibri"/>
              <a:cs typeface="Calibri"/>
              <a:sym typeface="Calibri"/>
            </a:endParaRPr>
          </a:p>
        </p:txBody>
      </p:sp>
      <p:sp>
        <p:nvSpPr>
          <p:cNvPr id="104" name="Google Shape;104;p2"/>
          <p:cNvSpPr txBox="1"/>
          <p:nvPr/>
        </p:nvSpPr>
        <p:spPr>
          <a:xfrm>
            <a:off x="272847" y="235156"/>
            <a:ext cx="3653700" cy="646500"/>
          </a:xfrm>
          <a:prstGeom prst="rect">
            <a:avLst/>
          </a:prstGeom>
          <a:solidFill>
            <a:srgbClr val="FF33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   Personal, Social and Emotional Development</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4187100" y="173451"/>
            <a:ext cx="3852300" cy="21426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635" marR="127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am developing my pronunciation but still may have problems saying some sounds, and multi-syllabic words such as ‘pterodactyl’, ‘hippopotamus’.</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how to use different vocabulary to develop my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communication but may need irregular tenses and plurals model to me.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t/>
            </a:r>
            <a:endParaRPr sz="900">
              <a:solidFill>
                <a:schemeClr val="dk1"/>
              </a:solidFill>
            </a:endParaRPr>
          </a:p>
          <a:p>
            <a:pPr indent="0" lvl="0" marL="0" marR="0" rtl="0" algn="l">
              <a:lnSpc>
                <a:spcPct val="100000"/>
              </a:lnSpc>
              <a:spcBef>
                <a:spcPts val="5"/>
              </a:spcBef>
              <a:spcAft>
                <a:spcPts val="5"/>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p:txBody>
      </p:sp>
      <p:sp>
        <p:nvSpPr>
          <p:cNvPr id="106" name="Google Shape;106;p2"/>
          <p:cNvSpPr txBox="1"/>
          <p:nvPr/>
        </p:nvSpPr>
        <p:spPr>
          <a:xfrm>
            <a:off x="8166250" y="173450"/>
            <a:ext cx="3852300" cy="235830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sz="1200"/>
          </a:p>
          <a:p>
            <a:pPr indent="0" lvl="0" marL="0" marR="0" rtl="0" algn="l">
              <a:lnSpc>
                <a:spcPct val="100000"/>
              </a:lnSpc>
              <a:spcBef>
                <a:spcPts val="0"/>
              </a:spcBef>
              <a:spcAft>
                <a:spcPts val="0"/>
              </a:spcAft>
              <a:buClr>
                <a:srgbClr val="000000"/>
              </a:buClr>
              <a:buSzPts val="1200"/>
              <a:buFont typeface="Arial"/>
              <a:buNone/>
            </a:pPr>
            <a:r>
              <a:t/>
            </a:r>
            <a:endParaRPr sz="1200"/>
          </a:p>
          <a:p>
            <a:pPr indent="0" lvl="0" marL="635" marR="127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hold a pen comfortably.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my dominant hand and can use it with good control.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how to use one handed tools and equipment safely and with good control; for example, making snips in paper with scissors.  </a:t>
            </a:r>
            <a:endParaRPr sz="1000">
              <a:solidFill>
                <a:schemeClr val="dk1"/>
              </a:solidFill>
              <a:latin typeface="Comic Sans MS"/>
              <a:ea typeface="Comic Sans MS"/>
              <a:cs typeface="Comic Sans MS"/>
              <a:sym typeface="Comic Sans MS"/>
            </a:endParaRPr>
          </a:p>
          <a:p>
            <a:pPr indent="0" lvl="0" marL="0" marR="0" rtl="0" algn="l">
              <a:lnSpc>
                <a:spcPct val="100000"/>
              </a:lnSpc>
              <a:spcBef>
                <a:spcPts val="5"/>
              </a:spcBef>
              <a:spcAft>
                <a:spcPts val="5"/>
              </a:spcAft>
              <a:buClr>
                <a:schemeClr val="dk1"/>
              </a:buClr>
              <a:buSzPts val="1100"/>
              <a:buFont typeface="Arial"/>
              <a:buNone/>
            </a:pPr>
            <a:r>
              <a:t/>
            </a:r>
            <a:endParaRPr sz="1000">
              <a:solidFill>
                <a:schemeClr val="dk1"/>
              </a:solidFill>
            </a:endParaRPr>
          </a:p>
        </p:txBody>
      </p:sp>
      <p:sp>
        <p:nvSpPr>
          <p:cNvPr id="107" name="Google Shape;107;p2"/>
          <p:cNvSpPr txBox="1"/>
          <p:nvPr/>
        </p:nvSpPr>
        <p:spPr>
          <a:xfrm>
            <a:off x="8901776" y="235156"/>
            <a:ext cx="2381400" cy="369300"/>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Physical Development</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4636132" y="235131"/>
            <a:ext cx="3143400" cy="3693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 Communication and Language</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888758" y="3149758"/>
            <a:ext cx="1388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r>
              <a:rPr b="0" i="0" lang="en-GB" sz="1800" u="none" cap="none" strike="noStrike">
                <a:solidFill>
                  <a:schemeClr val="lt1"/>
                </a:solidFill>
                <a:latin typeface="Calibri"/>
                <a:ea typeface="Calibri"/>
                <a:cs typeface="Calibri"/>
                <a:sym typeface="Calibri"/>
              </a:rPr>
              <a:t>Literacy</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9216000" y="2671550"/>
            <a:ext cx="2882400" cy="40275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0" lvl="0" marL="0" marR="1270" rtl="0" algn="l">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I can understand position through words alone – for example,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“The bag is under the table,” – with no pointing.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I can describe a familiar route.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I can discuss routes and locations, using words like ‘in front of’ and ‘behind’.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I can combine shapes to make new ones - an arch, a bigger triangle etc.</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t/>
            </a:r>
            <a:endParaRPr sz="900">
              <a:solidFill>
                <a:schemeClr val="dk1"/>
              </a:solidFill>
              <a:latin typeface="Comic Sans MS"/>
              <a:ea typeface="Comic Sans MS"/>
              <a:cs typeface="Comic Sans MS"/>
              <a:sym typeface="Comic Sans MS"/>
            </a:endParaRPr>
          </a:p>
          <a:p>
            <a:pPr indent="0" lvl="0" marL="635" marR="1270" rtl="0" algn="l">
              <a:spcBef>
                <a:spcPts val="5"/>
              </a:spcBef>
              <a:spcAft>
                <a:spcPts val="0"/>
              </a:spcAft>
              <a:buNone/>
            </a:pPr>
            <a:r>
              <a:rPr lang="en-GB" sz="900">
                <a:latin typeface="Comic Sans MS"/>
                <a:ea typeface="Comic Sans MS"/>
                <a:cs typeface="Comic Sans MS"/>
                <a:sym typeface="Comic Sans MS"/>
              </a:rPr>
              <a:t>I know and understand words such as ‘under, in, on, in between, </a:t>
            </a:r>
            <a:endParaRPr sz="900">
              <a:latin typeface="Comic Sans MS"/>
              <a:ea typeface="Comic Sans MS"/>
              <a:cs typeface="Comic Sans MS"/>
              <a:sym typeface="Comic Sans MS"/>
            </a:endParaRPr>
          </a:p>
          <a:p>
            <a:pPr indent="0" lvl="0" marL="635" marR="1270" rtl="0" algn="l">
              <a:spcBef>
                <a:spcPts val="5"/>
              </a:spcBef>
              <a:spcAft>
                <a:spcPts val="0"/>
              </a:spcAft>
              <a:buNone/>
            </a:pPr>
            <a:r>
              <a:rPr lang="en-GB" sz="900">
                <a:latin typeface="Comic Sans MS"/>
                <a:ea typeface="Comic Sans MS"/>
                <a:cs typeface="Comic Sans MS"/>
                <a:sym typeface="Comic Sans MS"/>
              </a:rPr>
              <a:t>behind and in front’ </a:t>
            </a:r>
            <a:endParaRPr sz="900">
              <a:latin typeface="Comic Sans MS"/>
              <a:ea typeface="Comic Sans MS"/>
              <a:cs typeface="Comic Sans MS"/>
              <a:sym typeface="Comic Sans MS"/>
            </a:endParaRPr>
          </a:p>
          <a:p>
            <a:pPr indent="0" lvl="0" marL="635" marR="1270" rtl="0" algn="l">
              <a:spcBef>
                <a:spcPts val="5"/>
              </a:spcBef>
              <a:spcAft>
                <a:spcPts val="0"/>
              </a:spcAft>
              <a:buNone/>
            </a:pPr>
            <a:r>
              <a:rPr lang="en-GB" sz="900">
                <a:latin typeface="Comic Sans MS"/>
                <a:ea typeface="Comic Sans MS"/>
                <a:cs typeface="Comic Sans MS"/>
                <a:sym typeface="Comic Sans MS"/>
              </a:rPr>
              <a:t> </a:t>
            </a:r>
            <a:endParaRPr sz="900">
              <a:latin typeface="Comic Sans MS"/>
              <a:ea typeface="Comic Sans MS"/>
              <a:cs typeface="Comic Sans MS"/>
              <a:sym typeface="Comic Sans MS"/>
            </a:endParaRPr>
          </a:p>
          <a:p>
            <a:pPr indent="0" lvl="0" marL="635" marR="1270" rtl="0" algn="l">
              <a:spcBef>
                <a:spcPts val="5"/>
              </a:spcBef>
              <a:spcAft>
                <a:spcPts val="0"/>
              </a:spcAft>
              <a:buNone/>
            </a:pPr>
            <a:r>
              <a:rPr lang="en-GB" sz="900">
                <a:latin typeface="Comic Sans MS"/>
                <a:ea typeface="Comic Sans MS"/>
                <a:cs typeface="Comic Sans MS"/>
                <a:sym typeface="Comic Sans MS"/>
              </a:rPr>
              <a:t>I know how to select shapes appropriately for building: flat surfaces for building, a triangular prism for a roof etc.  </a:t>
            </a:r>
            <a:endParaRPr sz="900">
              <a:latin typeface="Comic Sans MS"/>
              <a:ea typeface="Comic Sans MS"/>
              <a:cs typeface="Comic Sans MS"/>
              <a:sym typeface="Comic Sans MS"/>
            </a:endParaRPr>
          </a:p>
          <a:p>
            <a:pPr indent="0" lvl="0" marL="635" marR="1270" rtl="0" algn="l">
              <a:spcBef>
                <a:spcPts val="5"/>
              </a:spcBef>
              <a:spcAft>
                <a:spcPts val="0"/>
              </a:spcAft>
              <a:buNone/>
            </a:pPr>
            <a:r>
              <a:t/>
            </a:r>
            <a:endParaRPr sz="900">
              <a:latin typeface="Comic Sans MS"/>
              <a:ea typeface="Comic Sans MS"/>
              <a:cs typeface="Comic Sans MS"/>
              <a:sym typeface="Comic Sans MS"/>
            </a:endParaRPr>
          </a:p>
          <a:p>
            <a:pPr indent="0" lvl="0" marL="635" marR="1270" rtl="0" algn="l">
              <a:spcBef>
                <a:spcPts val="5"/>
              </a:spcBef>
              <a:spcAft>
                <a:spcPts val="0"/>
              </a:spcAft>
              <a:buNone/>
            </a:pPr>
            <a:r>
              <a:rPr lang="en-GB" sz="900">
                <a:latin typeface="Comic Sans MS"/>
                <a:ea typeface="Comic Sans MS"/>
                <a:cs typeface="Comic Sans MS"/>
                <a:sym typeface="Comic Sans MS"/>
              </a:rPr>
              <a:t>Exploring; Routes, Position , 2D Shapes , 3D Shapes, </a:t>
            </a:r>
            <a:endParaRPr sz="900">
              <a:latin typeface="Comic Sans MS"/>
              <a:ea typeface="Comic Sans MS"/>
              <a:cs typeface="Comic Sans MS"/>
              <a:sym typeface="Comic Sans MS"/>
            </a:endParaRPr>
          </a:p>
          <a:p>
            <a:pPr indent="0" lvl="0" marL="635" marR="1270" rtl="0" algn="l">
              <a:spcBef>
                <a:spcPts val="5"/>
              </a:spcBef>
              <a:spcAft>
                <a:spcPts val="0"/>
              </a:spcAft>
              <a:buNone/>
            </a:pPr>
            <a:r>
              <a:rPr lang="en-GB" sz="900">
                <a:latin typeface="Comic Sans MS"/>
                <a:ea typeface="Comic Sans MS"/>
                <a:cs typeface="Comic Sans MS"/>
                <a:sym typeface="Comic Sans MS"/>
              </a:rPr>
              <a:t>Patterns  </a:t>
            </a:r>
            <a:endParaRPr sz="900">
              <a:latin typeface="Comic Sans MS"/>
              <a:ea typeface="Comic Sans MS"/>
              <a:cs typeface="Comic Sans MS"/>
              <a:sym typeface="Comic Sans MS"/>
            </a:endParaRPr>
          </a:p>
          <a:p>
            <a:pPr indent="0" lvl="0" marL="635" marR="1270" rtl="0" algn="l">
              <a:spcBef>
                <a:spcPts val="5"/>
              </a:spcBef>
              <a:spcAft>
                <a:spcPts val="5"/>
              </a:spcAft>
              <a:buNone/>
            </a:pPr>
            <a:r>
              <a:t/>
            </a:r>
            <a:endParaRPr sz="900">
              <a:latin typeface="Comic Sans MS"/>
              <a:ea typeface="Comic Sans MS"/>
              <a:cs typeface="Comic Sans MS"/>
              <a:sym typeface="Comic Sans MS"/>
            </a:endParaRPr>
          </a:p>
        </p:txBody>
      </p:sp>
      <p:sp>
        <p:nvSpPr>
          <p:cNvPr id="111" name="Google Shape;111;p2"/>
          <p:cNvSpPr txBox="1"/>
          <p:nvPr/>
        </p:nvSpPr>
        <p:spPr>
          <a:xfrm>
            <a:off x="3083575" y="3488450"/>
            <a:ext cx="2882400" cy="3079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635" marR="61595"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how to draw with increasing complexity and detail, such as representing a face with a circle and including details. </a:t>
            </a:r>
            <a:endParaRPr sz="1000">
              <a:solidFill>
                <a:schemeClr val="dk1"/>
              </a:solidFill>
              <a:latin typeface="Comic Sans MS"/>
              <a:ea typeface="Comic Sans MS"/>
              <a:cs typeface="Comic Sans MS"/>
              <a:sym typeface="Comic Sans MS"/>
            </a:endParaRPr>
          </a:p>
          <a:p>
            <a:pPr indent="0" lvl="0" marL="635" marR="61595"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61595"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use drawing to represent ideas like movement or loud noises.  </a:t>
            </a:r>
            <a:endParaRPr sz="10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sz="1000">
              <a:solidFill>
                <a:schemeClr val="dk1"/>
              </a:solidFill>
              <a:latin typeface="Comic Sans MS"/>
              <a:ea typeface="Comic Sans MS"/>
              <a:cs typeface="Comic Sans MS"/>
              <a:sym typeface="Comic Sans MS"/>
            </a:endParaRPr>
          </a:p>
          <a:p>
            <a:pPr indent="0" lvl="0" marL="0" marR="61595" rtl="0" algn="l">
              <a:spcBef>
                <a:spcPts val="0"/>
              </a:spcBef>
              <a:spcAft>
                <a:spcPts val="0"/>
              </a:spcAft>
              <a:buNone/>
            </a:pPr>
            <a:r>
              <a:rPr lang="en-GB" sz="1000">
                <a:latin typeface="Comic Sans MS"/>
                <a:ea typeface="Comic Sans MS"/>
                <a:cs typeface="Comic Sans MS"/>
                <a:sym typeface="Comic Sans MS"/>
              </a:rPr>
              <a:t>I know how to create my own songs. </a:t>
            </a:r>
            <a:endParaRPr sz="1000">
              <a:latin typeface="Comic Sans MS"/>
              <a:ea typeface="Comic Sans MS"/>
              <a:cs typeface="Comic Sans MS"/>
              <a:sym typeface="Comic Sans MS"/>
            </a:endParaRPr>
          </a:p>
          <a:p>
            <a:pPr indent="0" lvl="0" marL="0" marR="61595" rtl="0" algn="l">
              <a:spcBef>
                <a:spcPts val="0"/>
              </a:spcBef>
              <a:spcAft>
                <a:spcPts val="0"/>
              </a:spcAft>
              <a:buNone/>
            </a:pPr>
            <a:r>
              <a:t/>
            </a:r>
            <a:endParaRPr sz="1000">
              <a:latin typeface="Comic Sans MS"/>
              <a:ea typeface="Comic Sans MS"/>
              <a:cs typeface="Comic Sans MS"/>
              <a:sym typeface="Comic Sans MS"/>
            </a:endParaRPr>
          </a:p>
          <a:p>
            <a:pPr indent="0" lvl="0" marL="0" marR="61595" rtl="0" algn="l">
              <a:spcBef>
                <a:spcPts val="0"/>
              </a:spcBef>
              <a:spcAft>
                <a:spcPts val="0"/>
              </a:spcAft>
              <a:buNone/>
            </a:pPr>
            <a:r>
              <a:rPr lang="en-GB" sz="1000">
                <a:latin typeface="Comic Sans MS"/>
                <a:ea typeface="Comic Sans MS"/>
                <a:cs typeface="Comic Sans MS"/>
                <a:sym typeface="Comic Sans MS"/>
              </a:rPr>
              <a:t>I can improvise a song around one I already know.</a:t>
            </a:r>
            <a:endParaRPr sz="1000">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5"/>
              </a:spcBef>
              <a:spcAft>
                <a:spcPts val="5"/>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12" name="Google Shape;112;p2"/>
          <p:cNvSpPr txBox="1"/>
          <p:nvPr/>
        </p:nvSpPr>
        <p:spPr>
          <a:xfrm>
            <a:off x="6149775" y="3488450"/>
            <a:ext cx="2882400" cy="31932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635" marR="127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explore collections of materials with similar and/or different properties.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can talk about the differences between materials and changes that I notice.</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None/>
            </a:pPr>
            <a:r>
              <a:rPr lang="en-GB" sz="1000">
                <a:latin typeface="Comic Sans MS"/>
                <a:ea typeface="Comic Sans MS"/>
                <a:cs typeface="Comic Sans MS"/>
                <a:sym typeface="Comic Sans MS"/>
              </a:rPr>
              <a:t>I know how to plant seeds and care for growing plants.  </a:t>
            </a:r>
            <a:endParaRPr sz="1000">
              <a:latin typeface="Comic Sans MS"/>
              <a:ea typeface="Comic Sans MS"/>
              <a:cs typeface="Comic Sans MS"/>
              <a:sym typeface="Comic Sans MS"/>
            </a:endParaRPr>
          </a:p>
          <a:p>
            <a:pPr indent="0" lvl="0" marL="635" marR="1270" rtl="0" algn="l">
              <a:spcBef>
                <a:spcPts val="5"/>
              </a:spcBef>
              <a:spcAft>
                <a:spcPts val="0"/>
              </a:spcAft>
              <a:buNone/>
            </a:pPr>
            <a:r>
              <a:rPr lang="en-GB" sz="1000">
                <a:latin typeface="Comic Sans MS"/>
                <a:ea typeface="Comic Sans MS"/>
                <a:cs typeface="Comic Sans MS"/>
                <a:sym typeface="Comic Sans MS"/>
              </a:rPr>
              <a:t> </a:t>
            </a:r>
            <a:endParaRPr sz="1000">
              <a:latin typeface="Comic Sans MS"/>
              <a:ea typeface="Comic Sans MS"/>
              <a:cs typeface="Comic Sans MS"/>
              <a:sym typeface="Comic Sans MS"/>
            </a:endParaRPr>
          </a:p>
          <a:p>
            <a:pPr indent="0" lvl="0" marL="635" marR="1270" rtl="0" algn="l">
              <a:spcBef>
                <a:spcPts val="5"/>
              </a:spcBef>
              <a:spcAft>
                <a:spcPts val="0"/>
              </a:spcAft>
              <a:buNone/>
            </a:pPr>
            <a:r>
              <a:rPr lang="en-GB" sz="1000">
                <a:latin typeface="Comic Sans MS"/>
                <a:ea typeface="Comic Sans MS"/>
                <a:cs typeface="Comic Sans MS"/>
                <a:sym typeface="Comic Sans MS"/>
              </a:rPr>
              <a:t>I know and understand the key features of the life cycle of a plant.</a:t>
            </a:r>
            <a:endParaRPr sz="1000">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Science Investigation:</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Baking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Materials  </a:t>
            </a:r>
            <a:endParaRPr sz="1000">
              <a:solidFill>
                <a:schemeClr val="dk1"/>
              </a:solidFill>
              <a:latin typeface="Comic Sans MS"/>
              <a:ea typeface="Comic Sans MS"/>
              <a:cs typeface="Comic Sans MS"/>
              <a:sym typeface="Comic Sans MS"/>
            </a:endParaRPr>
          </a:p>
          <a:p>
            <a:pPr indent="0" lvl="0" marL="635" marR="1270" rtl="0" algn="l">
              <a:spcBef>
                <a:spcPts val="5"/>
              </a:spcBef>
              <a:spcAft>
                <a:spcPts val="5"/>
              </a:spcAft>
              <a:buClr>
                <a:schemeClr val="dk1"/>
              </a:buClr>
              <a:buSzPts val="1100"/>
              <a:buFont typeface="Arial"/>
              <a:buNone/>
            </a:pPr>
            <a:r>
              <a:rPr lang="en-GB" sz="1000">
                <a:solidFill>
                  <a:schemeClr val="dk1"/>
                </a:solidFill>
                <a:latin typeface="Comic Sans MS"/>
                <a:ea typeface="Comic Sans MS"/>
                <a:cs typeface="Comic Sans MS"/>
                <a:sym typeface="Comic Sans MS"/>
              </a:rPr>
              <a:t>Planting/life cycles</a:t>
            </a:r>
            <a:endParaRPr b="0" i="0" sz="1300" u="none" cap="none" strike="noStrike">
              <a:solidFill>
                <a:schemeClr val="dk1"/>
              </a:solidFill>
              <a:latin typeface="Calibri"/>
              <a:ea typeface="Calibri"/>
              <a:cs typeface="Calibri"/>
              <a:sym typeface="Calibri"/>
            </a:endParaRPr>
          </a:p>
        </p:txBody>
      </p:sp>
      <p:sp>
        <p:nvSpPr>
          <p:cNvPr id="113" name="Google Shape;113;p2"/>
          <p:cNvSpPr txBox="1"/>
          <p:nvPr/>
        </p:nvSpPr>
        <p:spPr>
          <a:xfrm>
            <a:off x="9499138" y="2825448"/>
            <a:ext cx="25194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r>
              <a:rPr b="0" i="0" lang="en-GB" sz="1800" u="none" cap="none" strike="noStrike">
                <a:solidFill>
                  <a:schemeClr val="lt1"/>
                </a:solidFill>
                <a:latin typeface="Calibri"/>
                <a:ea typeface="Calibri"/>
                <a:cs typeface="Calibri"/>
                <a:sym typeface="Calibri"/>
              </a:rPr>
              <a:t>Mathematics</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6181230" y="3692960"/>
            <a:ext cx="2819400" cy="369300"/>
          </a:xfrm>
          <a:prstGeom prst="rect">
            <a:avLst/>
          </a:prstGeom>
          <a:solidFill>
            <a:srgbClr val="9900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Understanding of the World</a:t>
            </a:r>
            <a:endParaRPr b="0" i="0" sz="1400" u="none" cap="none" strike="noStrike">
              <a:solidFill>
                <a:srgbClr val="000000"/>
              </a:solidFill>
              <a:latin typeface="Arial"/>
              <a:ea typeface="Arial"/>
              <a:cs typeface="Arial"/>
              <a:sym typeface="Arial"/>
            </a:endParaRPr>
          </a:p>
        </p:txBody>
      </p:sp>
      <p:sp>
        <p:nvSpPr>
          <p:cNvPr id="115" name="Google Shape;115;p2"/>
          <p:cNvSpPr txBox="1"/>
          <p:nvPr/>
        </p:nvSpPr>
        <p:spPr>
          <a:xfrm>
            <a:off x="3265075" y="3554350"/>
            <a:ext cx="2519400" cy="646500"/>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   Expressive Arts and Design</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a:off x="4187100" y="2671550"/>
            <a:ext cx="3592500" cy="6771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900" u="none" cap="none" strike="noStrike">
                <a:solidFill>
                  <a:schemeClr val="dk1"/>
                </a:solidFill>
                <a:latin typeface="Calibri"/>
                <a:ea typeface="Calibri"/>
                <a:cs typeface="Calibri"/>
                <a:sym typeface="Calibri"/>
              </a:rPr>
              <a:t>Spring Term </a:t>
            </a:r>
            <a:r>
              <a:rPr b="1" lang="en-GB" sz="1900">
                <a:solidFill>
                  <a:schemeClr val="dk1"/>
                </a:solidFill>
                <a:latin typeface="Calibri"/>
                <a:ea typeface="Calibri"/>
                <a:cs typeface="Calibri"/>
                <a:sym typeface="Calibri"/>
              </a:rPr>
              <a:t>4</a:t>
            </a:r>
            <a:r>
              <a:rPr b="1" i="0" lang="en-GB" sz="1900" u="none" cap="none" strike="noStrike">
                <a:solidFill>
                  <a:schemeClr val="dk1"/>
                </a:solidFill>
                <a:latin typeface="Calibri"/>
                <a:ea typeface="Calibri"/>
                <a:cs typeface="Calibri"/>
                <a:sym typeface="Calibri"/>
              </a:rPr>
              <a:t> </a:t>
            </a:r>
            <a:endParaRPr b="0"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lang="en-GB" sz="1900">
                <a:solidFill>
                  <a:schemeClr val="dk1"/>
                </a:solidFill>
                <a:latin typeface="Calibri"/>
                <a:ea typeface="Calibri"/>
                <a:cs typeface="Calibri"/>
                <a:sym typeface="Calibri"/>
              </a:rPr>
              <a:t>Growing and Changing</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bacab4fe8d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22" name="Google Shape;122;g2bacab4fe8d_0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2022-01-06T18:42:25Z</dcterms:created>
  <dc:creator>9311005 Grace Lee</dc:creator>
</cp:coreProperties>
</file>