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hPgDy0cCmj+6FYYOWV1ZQsQyZp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33"/>
    <a:srgbClr val="FF9900"/>
    <a:srgbClr val="FF6600"/>
    <a:srgbClr val="C62A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
        <p:nvSpPr>
          <p:cNvPr id="104" name="Google Shape;1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a:spLocks noGrp="1"/>
          </p:cNvSpPr>
          <p:nvPr>
            <p:ph type="pic" idx="2"/>
          </p:nvPr>
        </p:nvSpPr>
        <p:spPr>
          <a:xfrm>
            <a:off x="5183188" y="987425"/>
            <a:ext cx="6172200" cy="4873625"/>
          </a:xfrm>
          <a:prstGeom prst="rect">
            <a:avLst/>
          </a:prstGeom>
          <a:noFill/>
          <a:ln>
            <a:noFill/>
          </a:ln>
        </p:spPr>
      </p:sp>
      <p:sp>
        <p:nvSpPr>
          <p:cNvPr id="64" name="Google Shape;64;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83"/>
        <p:cNvGrpSpPr/>
        <p:nvPr/>
      </p:nvGrpSpPr>
      <p:grpSpPr>
        <a:xfrm>
          <a:off x="0" y="0"/>
          <a:ext cx="0" cy="0"/>
          <a:chOff x="0" y="0"/>
          <a:chExt cx="0" cy="0"/>
        </a:xfrm>
      </p:grpSpPr>
      <p:sp>
        <p:nvSpPr>
          <p:cNvPr id="84" name="Google Shape;84;p1"/>
          <p:cNvSpPr txBox="1"/>
          <p:nvPr/>
        </p:nvSpPr>
        <p:spPr>
          <a:xfrm>
            <a:off x="2480641" y="125030"/>
            <a:ext cx="7878300" cy="1231500"/>
          </a:xfrm>
          <a:prstGeom prst="rect">
            <a:avLst/>
          </a:prstGeom>
          <a:solidFill>
            <a:srgbClr val="FFCC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a:solidFill>
                  <a:schemeClr val="dk1"/>
                </a:solidFill>
                <a:latin typeface="Calibri"/>
                <a:ea typeface="Calibri"/>
                <a:cs typeface="Calibri"/>
                <a:sym typeface="Calibri"/>
              </a:rPr>
              <a:t>‘The World </a:t>
            </a:r>
            <a:r>
              <a:rPr lang="en-GB" sz="1800" b="1" u="sng" dirty="0">
                <a:solidFill>
                  <a:schemeClr val="dk1"/>
                </a:solidFill>
                <a:latin typeface="Calibri"/>
                <a:ea typeface="Calibri"/>
                <a:cs typeface="Calibri"/>
                <a:sym typeface="Calibri"/>
              </a:rPr>
              <a:t>Around Us - Our Community</a:t>
            </a:r>
            <a:r>
              <a:rPr lang="en-GB" sz="1800" b="1" i="0" u="sng"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chemeClr val="dk1"/>
                </a:solidFill>
                <a:latin typeface="Calibri"/>
                <a:ea typeface="Calibri"/>
                <a:cs typeface="Calibri"/>
                <a:sym typeface="Calibri"/>
              </a:rPr>
              <a:t>Spring Term </a:t>
            </a:r>
            <a:r>
              <a:rPr lang="en-GB" sz="1800" b="1" dirty="0">
                <a:solidFill>
                  <a:schemeClr val="dk1"/>
                </a:solidFill>
                <a:latin typeface="Calibri"/>
                <a:ea typeface="Calibri"/>
                <a:cs typeface="Calibri"/>
                <a:sym typeface="Calibri"/>
              </a:rPr>
              <a:t>2 </a:t>
            </a:r>
            <a:r>
              <a:rPr lang="en-GB" sz="1800" b="1" i="0" u="none" strike="noStrike" cap="none" dirty="0">
                <a:solidFill>
                  <a:schemeClr val="dk1"/>
                </a:solidFill>
                <a:latin typeface="Calibri"/>
                <a:ea typeface="Calibri"/>
                <a:cs typeface="Calibri"/>
                <a:sym typeface="Calibri"/>
              </a:rPr>
              <a:t>- Nursery (EYFS)- 2021/22</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err="1">
                <a:solidFill>
                  <a:schemeClr val="dk1"/>
                </a:solidFill>
                <a:latin typeface="Calibri"/>
                <a:ea typeface="Calibri"/>
                <a:cs typeface="Calibri"/>
                <a:sym typeface="Calibri"/>
              </a:rPr>
              <a:t>Comper</a:t>
            </a:r>
            <a:r>
              <a:rPr lang="en-GB" sz="1800" b="0" i="0" u="none" strike="noStrike" cap="none" dirty="0">
                <a:solidFill>
                  <a:schemeClr val="dk1"/>
                </a:solidFill>
                <a:latin typeface="Calibri"/>
                <a:ea typeface="Calibri"/>
                <a:cs typeface="Calibri"/>
                <a:sym typeface="Calibri"/>
              </a:rPr>
              <a:t> Foundation Stage School- Oxford</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dirty="0">
                <a:solidFill>
                  <a:srgbClr val="FF0000"/>
                </a:solidFill>
                <a:latin typeface="Calibri"/>
                <a:ea typeface="Calibri"/>
                <a:cs typeface="Calibri"/>
                <a:sym typeface="Calibri"/>
              </a:rPr>
              <a:t>Love</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chemeClr val="accent2"/>
                </a:solidFill>
                <a:latin typeface="Calibri"/>
                <a:ea typeface="Calibri"/>
                <a:cs typeface="Calibri"/>
                <a:sym typeface="Calibri"/>
              </a:rPr>
              <a:t>Curiosity</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rgbClr val="0070C0"/>
                </a:solidFill>
                <a:latin typeface="Calibri"/>
                <a:ea typeface="Calibri"/>
                <a:cs typeface="Calibri"/>
                <a:sym typeface="Calibri"/>
              </a:rPr>
              <a:t>Courage</a:t>
            </a:r>
            <a:r>
              <a:rPr lang="en-GB" sz="2000" b="1" i="0" u="none" strike="noStrike" cap="none" dirty="0">
                <a:solidFill>
                  <a:schemeClr val="dk1"/>
                </a:solidFill>
                <a:latin typeface="Calibri"/>
                <a:ea typeface="Calibri"/>
                <a:cs typeface="Calibri"/>
                <a:sym typeface="Calibri"/>
              </a:rPr>
              <a:t>	</a:t>
            </a:r>
            <a:r>
              <a:rPr lang="en-GB" sz="2000" b="1" i="0" u="none" strike="noStrike" cap="none" dirty="0">
                <a:solidFill>
                  <a:srgbClr val="00CC00"/>
                </a:solidFill>
                <a:latin typeface="Calibri"/>
                <a:ea typeface="Calibri"/>
                <a:cs typeface="Calibri"/>
                <a:sym typeface="Calibri"/>
              </a:rPr>
              <a:t>Aspiration</a:t>
            </a:r>
            <a:endParaRPr sz="1400" b="0" i="0" u="none" strike="noStrike" cap="none" dirty="0">
              <a:solidFill>
                <a:srgbClr val="000000"/>
              </a:solidFill>
              <a:latin typeface="Arial"/>
              <a:ea typeface="Arial"/>
              <a:cs typeface="Arial"/>
              <a:sym typeface="Arial"/>
            </a:endParaRPr>
          </a:p>
        </p:txBody>
      </p:sp>
      <p:sp>
        <p:nvSpPr>
          <p:cNvPr id="85" name="Google Shape;85;p1"/>
          <p:cNvSpPr txBox="1"/>
          <p:nvPr/>
        </p:nvSpPr>
        <p:spPr>
          <a:xfrm>
            <a:off x="2504465" y="1493411"/>
            <a:ext cx="7878300" cy="1477287"/>
          </a:xfrm>
          <a:prstGeom prst="rect">
            <a:avLst/>
          </a:prstGeom>
          <a:solidFill>
            <a:srgbClr val="FFCC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i="0" u="none" strike="noStrike" cap="none" dirty="0">
                <a:solidFill>
                  <a:schemeClr val="dk1"/>
                </a:solidFill>
                <a:latin typeface="Calibri"/>
                <a:ea typeface="Calibri"/>
                <a:cs typeface="Calibri"/>
                <a:sym typeface="Calibri"/>
              </a:rPr>
              <a:t>Welcome to Nursery at </a:t>
            </a:r>
            <a:r>
              <a:rPr lang="en-GB" sz="1800" i="0" u="none" strike="noStrike" cap="none" dirty="0" err="1">
                <a:solidFill>
                  <a:schemeClr val="dk1"/>
                </a:solidFill>
                <a:latin typeface="Calibri"/>
                <a:ea typeface="Calibri"/>
                <a:cs typeface="Calibri"/>
                <a:sym typeface="Calibri"/>
              </a:rPr>
              <a:t>Comper</a:t>
            </a:r>
            <a:r>
              <a:rPr lang="en-GB" sz="1800" i="0" u="none" strike="noStrike" cap="none" dirty="0">
                <a:solidFill>
                  <a:schemeClr val="dk1"/>
                </a:solidFill>
                <a:latin typeface="Calibri"/>
                <a:ea typeface="Calibri"/>
                <a:cs typeface="Calibri"/>
                <a:sym typeface="Calibri"/>
              </a:rPr>
              <a:t> Foundation Stage School!</a:t>
            </a:r>
            <a:endParaRPr sz="180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i="0" u="none" strike="noStrike" cap="none" dirty="0">
                <a:solidFill>
                  <a:schemeClr val="dk1"/>
                </a:solidFill>
                <a:latin typeface="Calibri"/>
                <a:ea typeface="Calibri"/>
                <a:cs typeface="Calibri"/>
                <a:sym typeface="Calibri"/>
              </a:rPr>
              <a:t>This Spring half term is filled with so many exciting activities and experiences. Our topic will focus on a selection of key texts that will be used to support the children's learning </a:t>
            </a:r>
            <a:r>
              <a:rPr lang="en-GB" sz="1800" dirty="0">
                <a:solidFill>
                  <a:schemeClr val="dk1"/>
                </a:solidFill>
                <a:latin typeface="Calibri"/>
                <a:ea typeface="Calibri"/>
                <a:cs typeface="Calibri"/>
                <a:sym typeface="Calibri"/>
              </a:rPr>
              <a:t>a</a:t>
            </a:r>
            <a:r>
              <a:rPr lang="en-GB" sz="1800" i="0" u="none" strike="noStrike" cap="none" dirty="0">
                <a:solidFill>
                  <a:schemeClr val="dk1"/>
                </a:solidFill>
                <a:latin typeface="Calibri"/>
                <a:ea typeface="Calibri"/>
                <a:cs typeface="Calibri"/>
                <a:sym typeface="Calibri"/>
              </a:rPr>
              <a:t>s well as covering the key areas of learning. </a:t>
            </a:r>
            <a:r>
              <a:rPr lang="en-GB" sz="1800" dirty="0">
                <a:solidFill>
                  <a:schemeClr val="dk1"/>
                </a:solidFill>
                <a:latin typeface="Calibri"/>
                <a:ea typeface="Calibri"/>
                <a:cs typeface="Calibri"/>
                <a:sym typeface="Calibri"/>
              </a:rPr>
              <a:t>T</a:t>
            </a:r>
            <a:r>
              <a:rPr lang="en-GB" sz="1800" i="0" u="none" strike="noStrike" cap="none" dirty="0">
                <a:solidFill>
                  <a:schemeClr val="dk1"/>
                </a:solidFill>
                <a:latin typeface="Calibri"/>
                <a:ea typeface="Calibri"/>
                <a:cs typeface="Calibri"/>
                <a:sym typeface="Calibri"/>
              </a:rPr>
              <a:t>hese well known and loved stories will immerse children in exploring the world around them. </a:t>
            </a:r>
            <a:endParaRPr sz="1800" i="0" u="none" strike="noStrike" cap="none" dirty="0">
              <a:solidFill>
                <a:srgbClr val="000000"/>
              </a:solidFill>
              <a:latin typeface="Arial"/>
              <a:ea typeface="Arial"/>
              <a:cs typeface="Arial"/>
              <a:sym typeface="Arial"/>
            </a:endParaRPr>
          </a:p>
        </p:txBody>
      </p:sp>
      <p:sp>
        <p:nvSpPr>
          <p:cNvPr id="86" name="Google Shape;86;p1"/>
          <p:cNvSpPr txBox="1"/>
          <p:nvPr/>
        </p:nvSpPr>
        <p:spPr>
          <a:xfrm>
            <a:off x="2504465" y="3141107"/>
            <a:ext cx="7878300" cy="1477287"/>
          </a:xfrm>
          <a:prstGeom prst="rect">
            <a:avLst/>
          </a:prstGeom>
          <a:solidFill>
            <a:srgbClr val="FFCC66"/>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Tapestry is used to communicate and celebrate your child's learning and development. It is an secure online learning journal that lets you actively engage in your child's education. We really enjoy sharing with you what your child gets up to at Nursey as well as you sharing with us what your child gets up to at home!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dirty="0">
                <a:solidFill>
                  <a:schemeClr val="dk1"/>
                </a:solidFill>
                <a:latin typeface="Calibri"/>
                <a:ea typeface="Calibri"/>
                <a:cs typeface="Calibri"/>
                <a:sym typeface="Calibri"/>
              </a:rPr>
              <a:t>Some of the activities we will be doing this term include:</a:t>
            </a:r>
            <a:endParaRPr sz="1400" b="0" i="0" u="none" strike="noStrike" cap="none" dirty="0">
              <a:solidFill>
                <a:srgbClr val="000000"/>
              </a:solidFill>
              <a:latin typeface="Arial"/>
              <a:ea typeface="Arial"/>
              <a:cs typeface="Arial"/>
              <a:sym typeface="Arial"/>
            </a:endParaRPr>
          </a:p>
        </p:txBody>
      </p:sp>
      <p:sp>
        <p:nvSpPr>
          <p:cNvPr id="87" name="Google Shape;87;p1"/>
          <p:cNvSpPr txBox="1"/>
          <p:nvPr/>
        </p:nvSpPr>
        <p:spPr>
          <a:xfrm>
            <a:off x="2411475" y="4952588"/>
            <a:ext cx="3352800" cy="1600398"/>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endParaRPr b="1" dirty="0"/>
          </a:p>
          <a:p>
            <a:pPr marL="0" marR="0" lvl="0" indent="0" algn="ctr" rtl="0">
              <a:lnSpc>
                <a:spcPct val="100000"/>
              </a:lnSpc>
              <a:spcBef>
                <a:spcPts val="0"/>
              </a:spcBef>
              <a:spcAft>
                <a:spcPts val="0"/>
              </a:spcAft>
              <a:buClr>
                <a:srgbClr val="000000"/>
              </a:buClr>
              <a:buSzPts val="1800"/>
              <a:buFont typeface="Arial"/>
              <a:buNone/>
            </a:pPr>
            <a:r>
              <a:rPr lang="en-GB" b="1" dirty="0"/>
              <a:t>An exciting busy term celebrating: World Book Day, Science Week, Mother’s Day, Autism Awareness Week as well as Holi the Hindu festival of colours and Comic relief.</a:t>
            </a:r>
            <a:endParaRPr b="1" dirty="0"/>
          </a:p>
          <a:p>
            <a:pPr marL="0" marR="0" lvl="0" indent="0" algn="l" rtl="0">
              <a:lnSpc>
                <a:spcPct val="100000"/>
              </a:lnSpc>
              <a:spcBef>
                <a:spcPts val="0"/>
              </a:spcBef>
              <a:spcAft>
                <a:spcPts val="0"/>
              </a:spcAft>
              <a:buClr>
                <a:srgbClr val="000000"/>
              </a:buClr>
              <a:buSzPts val="1800"/>
              <a:buFont typeface="Arial"/>
              <a:buNone/>
            </a:pPr>
            <a:endParaRPr b="1" dirty="0"/>
          </a:p>
        </p:txBody>
      </p:sp>
      <p:sp>
        <p:nvSpPr>
          <p:cNvPr id="88" name="Google Shape;88;p1"/>
          <p:cNvSpPr txBox="1"/>
          <p:nvPr/>
        </p:nvSpPr>
        <p:spPr>
          <a:xfrm>
            <a:off x="7507575" y="5562639"/>
            <a:ext cx="4545900" cy="3078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b="1" dirty="0"/>
              <a:t>Finding out about our bodies</a:t>
            </a:r>
            <a:endParaRPr sz="1400" b="1" i="0" u="none" strike="noStrike" cap="none" dirty="0">
              <a:solidFill>
                <a:srgbClr val="000000"/>
              </a:solidFill>
            </a:endParaRPr>
          </a:p>
        </p:txBody>
      </p:sp>
      <p:sp>
        <p:nvSpPr>
          <p:cNvPr id="89" name="Google Shape;89;p1"/>
          <p:cNvSpPr txBox="1"/>
          <p:nvPr/>
        </p:nvSpPr>
        <p:spPr>
          <a:xfrm>
            <a:off x="7429285" y="4720178"/>
            <a:ext cx="4391100" cy="3078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b="1" dirty="0"/>
              <a:t>Farmer </a:t>
            </a:r>
            <a:r>
              <a:rPr lang="en-GB" b="1" dirty="0" err="1"/>
              <a:t>Gows</a:t>
            </a:r>
            <a:r>
              <a:rPr lang="en-GB" b="1" dirty="0"/>
              <a:t> are coming to visit us! (Date TBC)</a:t>
            </a:r>
            <a:endParaRPr sz="1400" b="1" i="0" u="none" strike="noStrike" cap="none" dirty="0">
              <a:solidFill>
                <a:srgbClr val="000000"/>
              </a:solidFill>
            </a:endParaRPr>
          </a:p>
        </p:txBody>
      </p:sp>
      <p:sp>
        <p:nvSpPr>
          <p:cNvPr id="90" name="Google Shape;90;p1"/>
          <p:cNvSpPr txBox="1"/>
          <p:nvPr/>
        </p:nvSpPr>
        <p:spPr>
          <a:xfrm rot="5400000">
            <a:off x="1570581" y="2028833"/>
            <a:ext cx="1467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Calibri"/>
                <a:ea typeface="Calibri"/>
                <a:cs typeface="Calibri"/>
                <a:sym typeface="Calibri"/>
              </a:rPr>
              <a:t>KEY TEXTS</a:t>
            </a:r>
            <a:endParaRPr sz="14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10444008" y="232462"/>
            <a:ext cx="1663747" cy="1663747"/>
          </a:xfrm>
          <a:prstGeom prst="rect">
            <a:avLst/>
          </a:prstGeom>
          <a:noFill/>
          <a:ln>
            <a:noFill/>
          </a:ln>
        </p:spPr>
      </p:pic>
      <p:sp>
        <p:nvSpPr>
          <p:cNvPr id="92" name="Google Shape;92;p1"/>
          <p:cNvSpPr txBox="1"/>
          <p:nvPr/>
        </p:nvSpPr>
        <p:spPr>
          <a:xfrm>
            <a:off x="6168351" y="5160153"/>
            <a:ext cx="3878100" cy="3078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b="1" dirty="0"/>
              <a:t>Getting out into our community! </a:t>
            </a:r>
            <a:endParaRPr sz="1400" b="1" i="0" u="none" strike="noStrike" cap="none" dirty="0">
              <a:solidFill>
                <a:srgbClr val="000000"/>
              </a:solidFill>
            </a:endParaRPr>
          </a:p>
        </p:txBody>
      </p:sp>
      <p:sp>
        <p:nvSpPr>
          <p:cNvPr id="93" name="Google Shape;93;p1"/>
          <p:cNvSpPr txBox="1"/>
          <p:nvPr/>
        </p:nvSpPr>
        <p:spPr>
          <a:xfrm>
            <a:off x="6363225" y="5993950"/>
            <a:ext cx="3996300" cy="3078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b="1" dirty="0"/>
              <a:t> Discussing keeping safe </a:t>
            </a:r>
            <a:endParaRPr sz="1400" b="1" i="0" u="none" strike="noStrike" cap="none" dirty="0">
              <a:solidFill>
                <a:srgbClr val="000000"/>
              </a:solidFill>
            </a:endParaRPr>
          </a:p>
        </p:txBody>
      </p:sp>
      <p:sp>
        <p:nvSpPr>
          <p:cNvPr id="94" name="Google Shape;94;p1"/>
          <p:cNvSpPr txBox="1"/>
          <p:nvPr/>
        </p:nvSpPr>
        <p:spPr>
          <a:xfrm>
            <a:off x="7841475" y="6425234"/>
            <a:ext cx="3878100" cy="307736"/>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400" b="1" i="0" u="none" strike="noStrike" cap="none" dirty="0">
                <a:solidFill>
                  <a:srgbClr val="000000"/>
                </a:solidFill>
              </a:rPr>
              <a:t>Finding out about people who help us</a:t>
            </a:r>
            <a:endParaRPr sz="1400" b="1" i="0" u="none" strike="noStrike" cap="none" dirty="0">
              <a:solidFill>
                <a:srgbClr val="000000"/>
              </a:solidFill>
            </a:endParaRPr>
          </a:p>
        </p:txBody>
      </p:sp>
      <p:pic>
        <p:nvPicPr>
          <p:cNvPr id="95" name="Google Shape;95;p1"/>
          <p:cNvPicPr preferRelativeResize="0"/>
          <p:nvPr/>
        </p:nvPicPr>
        <p:blipFill rotWithShape="1">
          <a:blip r:embed="rId4">
            <a:alphaModFix/>
          </a:blip>
          <a:srcRect t="20311" r="6594" b="34391"/>
          <a:stretch/>
        </p:blipFill>
        <p:spPr>
          <a:xfrm>
            <a:off x="10425356" y="2046699"/>
            <a:ext cx="1682399" cy="1000124"/>
          </a:xfrm>
          <a:prstGeom prst="rect">
            <a:avLst/>
          </a:prstGeom>
          <a:noFill/>
          <a:ln>
            <a:noFill/>
          </a:ln>
        </p:spPr>
      </p:pic>
      <p:pic>
        <p:nvPicPr>
          <p:cNvPr id="96" name="Google Shape;96;p1"/>
          <p:cNvPicPr preferRelativeResize="0"/>
          <p:nvPr/>
        </p:nvPicPr>
        <p:blipFill rotWithShape="1">
          <a:blip r:embed="rId5">
            <a:alphaModFix/>
          </a:blip>
          <a:srcRect/>
          <a:stretch/>
        </p:blipFill>
        <p:spPr>
          <a:xfrm>
            <a:off x="8784470" y="248976"/>
            <a:ext cx="1261981" cy="634039"/>
          </a:xfrm>
          <a:prstGeom prst="rect">
            <a:avLst/>
          </a:prstGeom>
          <a:noFill/>
          <a:ln>
            <a:noFill/>
          </a:ln>
        </p:spPr>
      </p:pic>
      <p:pic>
        <p:nvPicPr>
          <p:cNvPr id="97" name="Google Shape;97;p1"/>
          <p:cNvPicPr preferRelativeResize="0"/>
          <p:nvPr/>
        </p:nvPicPr>
        <p:blipFill rotWithShape="1">
          <a:blip r:embed="rId6">
            <a:alphaModFix/>
          </a:blip>
          <a:srcRect/>
          <a:stretch/>
        </p:blipFill>
        <p:spPr>
          <a:xfrm>
            <a:off x="2750462" y="232462"/>
            <a:ext cx="1182727" cy="646232"/>
          </a:xfrm>
          <a:prstGeom prst="rect">
            <a:avLst/>
          </a:prstGeom>
          <a:noFill/>
          <a:ln>
            <a:noFill/>
          </a:ln>
        </p:spPr>
      </p:pic>
      <p:pic>
        <p:nvPicPr>
          <p:cNvPr id="2" name="Picture 1">
            <a:extLst>
              <a:ext uri="{FF2B5EF4-FFF2-40B4-BE49-F238E27FC236}">
                <a16:creationId xmlns:a16="http://schemas.microsoft.com/office/drawing/2014/main" id="{BD0D759C-EB96-4AB4-B1F8-7A75A063A981}"/>
              </a:ext>
            </a:extLst>
          </p:cNvPr>
          <p:cNvPicPr>
            <a:picLocks noChangeAspect="1"/>
          </p:cNvPicPr>
          <p:nvPr/>
        </p:nvPicPr>
        <p:blipFill>
          <a:blip r:embed="rId7"/>
          <a:stretch>
            <a:fillRect/>
          </a:stretch>
        </p:blipFill>
        <p:spPr>
          <a:xfrm>
            <a:off x="281204" y="125030"/>
            <a:ext cx="1466788" cy="1872599"/>
          </a:xfrm>
          <a:prstGeom prst="rect">
            <a:avLst/>
          </a:prstGeom>
        </p:spPr>
      </p:pic>
      <p:pic>
        <p:nvPicPr>
          <p:cNvPr id="3" name="Picture 2">
            <a:extLst>
              <a:ext uri="{FF2B5EF4-FFF2-40B4-BE49-F238E27FC236}">
                <a16:creationId xmlns:a16="http://schemas.microsoft.com/office/drawing/2014/main" id="{26380CCA-EC42-4AD3-BC9A-C2BD0AB93C45}"/>
              </a:ext>
            </a:extLst>
          </p:cNvPr>
          <p:cNvPicPr>
            <a:picLocks noChangeAspect="1"/>
          </p:cNvPicPr>
          <p:nvPr/>
        </p:nvPicPr>
        <p:blipFill>
          <a:blip r:embed="rId8"/>
          <a:stretch>
            <a:fillRect/>
          </a:stretch>
        </p:blipFill>
        <p:spPr>
          <a:xfrm>
            <a:off x="210459" y="2061951"/>
            <a:ext cx="1717187" cy="1280800"/>
          </a:xfrm>
          <a:prstGeom prst="rect">
            <a:avLst/>
          </a:prstGeom>
        </p:spPr>
      </p:pic>
      <p:pic>
        <p:nvPicPr>
          <p:cNvPr id="4" name="Picture 3">
            <a:extLst>
              <a:ext uri="{FF2B5EF4-FFF2-40B4-BE49-F238E27FC236}">
                <a16:creationId xmlns:a16="http://schemas.microsoft.com/office/drawing/2014/main" id="{FB0E9089-30BC-4DE8-A627-2A327EC032FE}"/>
              </a:ext>
            </a:extLst>
          </p:cNvPr>
          <p:cNvPicPr>
            <a:picLocks noChangeAspect="1"/>
          </p:cNvPicPr>
          <p:nvPr/>
        </p:nvPicPr>
        <p:blipFill>
          <a:blip r:embed="rId9"/>
          <a:stretch>
            <a:fillRect/>
          </a:stretch>
        </p:blipFill>
        <p:spPr>
          <a:xfrm>
            <a:off x="227671" y="3428999"/>
            <a:ext cx="1650988" cy="1650988"/>
          </a:xfrm>
          <a:prstGeom prst="rect">
            <a:avLst/>
          </a:prstGeom>
        </p:spPr>
      </p:pic>
      <p:pic>
        <p:nvPicPr>
          <p:cNvPr id="5" name="Picture 4">
            <a:extLst>
              <a:ext uri="{FF2B5EF4-FFF2-40B4-BE49-F238E27FC236}">
                <a16:creationId xmlns:a16="http://schemas.microsoft.com/office/drawing/2014/main" id="{DFB53BCC-01AE-41E7-A8D3-0AD90F545DF1}"/>
              </a:ext>
            </a:extLst>
          </p:cNvPr>
          <p:cNvPicPr>
            <a:picLocks noChangeAspect="1"/>
          </p:cNvPicPr>
          <p:nvPr/>
        </p:nvPicPr>
        <p:blipFill>
          <a:blip r:embed="rId10"/>
          <a:stretch>
            <a:fillRect/>
          </a:stretch>
        </p:blipFill>
        <p:spPr>
          <a:xfrm>
            <a:off x="325539" y="5166235"/>
            <a:ext cx="1486986" cy="14780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Shape 105"/>
        <p:cNvGrpSpPr/>
        <p:nvPr/>
      </p:nvGrpSpPr>
      <p:grpSpPr>
        <a:xfrm>
          <a:off x="0" y="0"/>
          <a:ext cx="0" cy="0"/>
          <a:chOff x="0" y="0"/>
          <a:chExt cx="0" cy="0"/>
        </a:xfrm>
      </p:grpSpPr>
      <p:sp>
        <p:nvSpPr>
          <p:cNvPr id="106" name="Google Shape;106;p2"/>
          <p:cNvSpPr txBox="1"/>
          <p:nvPr/>
        </p:nvSpPr>
        <p:spPr>
          <a:xfrm>
            <a:off x="147083" y="3637404"/>
            <a:ext cx="2882400" cy="3108503"/>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Calibri"/>
                <a:ea typeface="Calibri"/>
                <a:cs typeface="Calibri"/>
                <a:sym typeface="Calibri"/>
              </a:rPr>
              <a:t>This term we will be exploring our key chosen texts and will be enjoying both non-fiction books about our bodies as well as fiction books such as The tiger who came to tea. We will be exploring the key vocabulary as well as discussing </a:t>
            </a:r>
            <a:r>
              <a:rPr lang="en-GB" dirty="0">
                <a:solidFill>
                  <a:schemeClr val="dk1"/>
                </a:solidFill>
                <a:latin typeface="Calibri"/>
                <a:ea typeface="Calibri"/>
                <a:cs typeface="Calibri"/>
                <a:sym typeface="Calibri"/>
              </a:rPr>
              <a:t>what we have read and </a:t>
            </a:r>
            <a:r>
              <a:rPr lang="en-GB" sz="1400" b="0" i="0" u="none" strike="noStrike" cap="none" dirty="0">
                <a:solidFill>
                  <a:schemeClr val="dk1"/>
                </a:solidFill>
                <a:latin typeface="Calibri"/>
                <a:ea typeface="Calibri"/>
                <a:cs typeface="Calibri"/>
                <a:sym typeface="Calibri"/>
              </a:rPr>
              <a:t>describing the characters. Throug</a:t>
            </a:r>
            <a:r>
              <a:rPr lang="en-GB" dirty="0">
                <a:solidFill>
                  <a:schemeClr val="dk1"/>
                </a:solidFill>
                <a:latin typeface="Calibri"/>
                <a:ea typeface="Calibri"/>
                <a:cs typeface="Calibri"/>
                <a:sym typeface="Calibri"/>
              </a:rPr>
              <a:t>h exploring our community w</a:t>
            </a:r>
            <a:r>
              <a:rPr lang="en-GB" sz="1400" b="0" i="0" u="none" strike="noStrike" cap="none" dirty="0">
                <a:solidFill>
                  <a:schemeClr val="dk1"/>
                </a:solidFill>
                <a:latin typeface="Calibri"/>
                <a:ea typeface="Calibri"/>
                <a:cs typeface="Calibri"/>
                <a:sym typeface="Calibri"/>
              </a:rPr>
              <a:t>e will be creating texts to communicate meaning for a range of purposes such as shopping lists. </a:t>
            </a:r>
            <a:endParaRPr sz="1400" b="0" i="0" u="none" strike="noStrike" cap="none" dirty="0">
              <a:solidFill>
                <a:schemeClr val="dk1"/>
              </a:solidFill>
              <a:latin typeface="Calibri"/>
              <a:ea typeface="Calibri"/>
              <a:cs typeface="Calibri"/>
              <a:sym typeface="Calibri"/>
            </a:endParaRPr>
          </a:p>
        </p:txBody>
      </p:sp>
      <p:sp>
        <p:nvSpPr>
          <p:cNvPr id="107" name="Google Shape;107;p2"/>
          <p:cNvSpPr txBox="1"/>
          <p:nvPr/>
        </p:nvSpPr>
        <p:spPr>
          <a:xfrm>
            <a:off x="173511" y="250139"/>
            <a:ext cx="3852300" cy="3247002"/>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A key aspect of our role is to provide experiences and support that will enable children to develop a positive sense of themselves and of others.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Recognising that all feelings are normal and valued  </a:t>
            </a:r>
            <a:r>
              <a:rPr lang="en-GB" sz="1300" dirty="0">
                <a:solidFill>
                  <a:schemeClr val="dk1"/>
                </a:solidFill>
                <a:latin typeface="Calibri"/>
                <a:ea typeface="Calibri"/>
                <a:cs typeface="Calibri"/>
                <a:sym typeface="Calibri"/>
              </a:rPr>
              <a:t>we will </a:t>
            </a:r>
            <a:r>
              <a:rPr lang="en-GB" sz="1300" b="0" i="0" u="none" strike="noStrike" cap="none" dirty="0">
                <a:solidFill>
                  <a:schemeClr val="dk1"/>
                </a:solidFill>
                <a:latin typeface="Calibri"/>
                <a:ea typeface="Calibri"/>
                <a:cs typeface="Calibri"/>
                <a:sym typeface="Calibri"/>
              </a:rPr>
              <a:t>support the children to manage their feelings as well as learning how to use coping strategies to self-regulate their emotions and adapt their behaviour through using role- play, puppets and persona dolls. </a:t>
            </a:r>
            <a:r>
              <a:rPr lang="en-GB" sz="1300" dirty="0">
                <a:solidFill>
                  <a:schemeClr val="dk1"/>
                </a:solidFill>
                <a:latin typeface="Calibri"/>
                <a:ea typeface="Calibri"/>
                <a:cs typeface="Calibri"/>
                <a:sym typeface="Calibri"/>
              </a:rPr>
              <a:t>We will be discussing and sharing our thoughts on how we are similar/ different to each other as well as working together playing team building games such as crossing the river.</a:t>
            </a:r>
            <a:endParaRPr sz="1200" b="0" i="0" u="none" strike="noStrike" cap="none" dirty="0">
              <a:solidFill>
                <a:schemeClr val="dk1"/>
              </a:solidFill>
              <a:latin typeface="Calibri"/>
              <a:ea typeface="Calibri"/>
              <a:cs typeface="Calibri"/>
              <a:sym typeface="Calibri"/>
            </a:endParaRPr>
          </a:p>
        </p:txBody>
      </p:sp>
      <p:sp>
        <p:nvSpPr>
          <p:cNvPr id="108" name="Google Shape;108;p2"/>
          <p:cNvSpPr txBox="1"/>
          <p:nvPr/>
        </p:nvSpPr>
        <p:spPr>
          <a:xfrm>
            <a:off x="273509" y="347156"/>
            <a:ext cx="3653612" cy="646331"/>
          </a:xfrm>
          <a:prstGeom prst="rect">
            <a:avLst/>
          </a:prstGeom>
          <a:solidFill>
            <a:srgbClr val="FF33C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Personal, Social and Emotional Development</a:t>
            </a:r>
            <a:endParaRPr sz="1400" b="0" i="0" u="none" strike="noStrike" cap="none">
              <a:solidFill>
                <a:srgbClr val="000000"/>
              </a:solidFill>
              <a:latin typeface="Arial"/>
              <a:ea typeface="Arial"/>
              <a:cs typeface="Arial"/>
              <a:sym typeface="Arial"/>
            </a:endParaRPr>
          </a:p>
        </p:txBody>
      </p:sp>
      <p:sp>
        <p:nvSpPr>
          <p:cNvPr id="109" name="Google Shape;109;p2"/>
          <p:cNvSpPr txBox="1"/>
          <p:nvPr/>
        </p:nvSpPr>
        <p:spPr>
          <a:xfrm>
            <a:off x="4187100" y="173459"/>
            <a:ext cx="3852300" cy="2139007"/>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lang="en-GB"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Using the key texts such as </a:t>
            </a:r>
            <a:r>
              <a:rPr lang="en-GB" sz="1300" dirty="0">
                <a:solidFill>
                  <a:schemeClr val="dk1"/>
                </a:solidFill>
                <a:latin typeface="Calibri"/>
                <a:ea typeface="Calibri"/>
                <a:cs typeface="Calibri"/>
                <a:sym typeface="Calibri"/>
              </a:rPr>
              <a:t>The Tiger who came to tea by Judith Ker </a:t>
            </a:r>
            <a:r>
              <a:rPr lang="en-GB" sz="1300" b="0" i="0" u="none" strike="noStrike" cap="none" dirty="0">
                <a:solidFill>
                  <a:schemeClr val="dk1"/>
                </a:solidFill>
                <a:latin typeface="Calibri"/>
                <a:ea typeface="Calibri"/>
                <a:cs typeface="Calibri"/>
                <a:sym typeface="Calibri"/>
              </a:rPr>
              <a:t>Children will  have the opportunity  to explore </a:t>
            </a:r>
            <a:r>
              <a:rPr lang="en-GB" sz="1300" dirty="0">
                <a:solidFill>
                  <a:schemeClr val="dk1"/>
                </a:solidFill>
                <a:latin typeface="Calibri"/>
                <a:ea typeface="Calibri"/>
                <a:cs typeface="Calibri"/>
                <a:sym typeface="Calibri"/>
              </a:rPr>
              <a:t>the content and key vocabulary through discussions in circle time and </a:t>
            </a:r>
            <a:r>
              <a:rPr lang="en-GB" sz="1300" b="0" i="0" u="none" strike="noStrike" cap="none" dirty="0">
                <a:solidFill>
                  <a:schemeClr val="dk1"/>
                </a:solidFill>
                <a:latin typeface="Calibri"/>
                <a:ea typeface="Calibri"/>
                <a:cs typeface="Calibri"/>
                <a:sym typeface="Calibri"/>
              </a:rPr>
              <a:t>by using visuals, props and songs to support and encourage the children's communication and language development. Children will learn how to retell the story </a:t>
            </a:r>
            <a:endParaRPr sz="1400" b="0" i="0" u="none" strike="noStrike" cap="none" dirty="0">
              <a:solidFill>
                <a:srgbClr val="000000"/>
              </a:solidFill>
              <a:latin typeface="Arial"/>
              <a:ea typeface="Arial"/>
              <a:cs typeface="Arial"/>
              <a:sym typeface="Arial"/>
            </a:endParaRPr>
          </a:p>
        </p:txBody>
      </p:sp>
      <p:sp>
        <p:nvSpPr>
          <p:cNvPr id="110" name="Google Shape;110;p2"/>
          <p:cNvSpPr txBox="1"/>
          <p:nvPr/>
        </p:nvSpPr>
        <p:spPr>
          <a:xfrm>
            <a:off x="8166250" y="298301"/>
            <a:ext cx="3852300" cy="3093900"/>
          </a:xfrm>
          <a:prstGeom prst="rect">
            <a:avLst/>
          </a:prstGeom>
          <a:solidFill>
            <a:srgbClr val="FFCC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lang="en-GB"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endParaRPr lang="en-GB"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Physical development is vital for the all- round development </a:t>
            </a:r>
            <a:r>
              <a:rPr lang="en-GB" sz="1300" dirty="0">
                <a:solidFill>
                  <a:schemeClr val="dk1"/>
                </a:solidFill>
                <a:latin typeface="Calibri"/>
                <a:ea typeface="Calibri"/>
                <a:cs typeface="Calibri"/>
                <a:sym typeface="Calibri"/>
              </a:rPr>
              <a:t>of </a:t>
            </a:r>
            <a:r>
              <a:rPr lang="en-GB" sz="1300" b="0" i="0" u="none" strike="noStrike" cap="none" dirty="0">
                <a:solidFill>
                  <a:schemeClr val="dk1"/>
                </a:solidFill>
                <a:latin typeface="Calibri"/>
                <a:ea typeface="Calibri"/>
                <a:cs typeface="Calibri"/>
                <a:sym typeface="Calibri"/>
              </a:rPr>
              <a:t>both gross and fine motor skills. </a:t>
            </a:r>
            <a:r>
              <a:rPr lang="en-GB" sz="1300" dirty="0">
                <a:solidFill>
                  <a:schemeClr val="dk1"/>
                </a:solidFill>
                <a:latin typeface="Calibri"/>
                <a:ea typeface="Calibri"/>
                <a:cs typeface="Calibri"/>
                <a:sym typeface="Calibri"/>
              </a:rPr>
              <a:t>We will be learning about our bodies and will be  exploring ways of moving such as slithering, crawling, rolling as well as taking part in obstacle courses focusing on traveling with confidence and skill around, under and over balancing equipment retelling Rosie's Walk story book. We will also be testing how many hops, jumps, squats we can do in a minute as well as doing yoga. </a:t>
            </a: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	</a:t>
            </a:r>
            <a:endParaRPr sz="1300"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
        <p:nvSpPr>
          <p:cNvPr id="111" name="Google Shape;111;p2"/>
          <p:cNvSpPr txBox="1"/>
          <p:nvPr/>
        </p:nvSpPr>
        <p:spPr>
          <a:xfrm>
            <a:off x="8900451" y="347156"/>
            <a:ext cx="2381250" cy="369332"/>
          </a:xfrm>
          <a:prstGeom prst="rect">
            <a:avLst/>
          </a:prstGeom>
          <a:solidFill>
            <a:schemeClr val="accent4"/>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Physical Development</a:t>
            </a:r>
            <a:endParaRPr sz="1400" b="0" i="0" u="none" strike="noStrike" cap="none">
              <a:solidFill>
                <a:srgbClr val="000000"/>
              </a:solidFill>
              <a:latin typeface="Arial"/>
              <a:ea typeface="Arial"/>
              <a:cs typeface="Arial"/>
              <a:sym typeface="Arial"/>
            </a:endParaRPr>
          </a:p>
        </p:txBody>
      </p:sp>
      <p:sp>
        <p:nvSpPr>
          <p:cNvPr id="112" name="Google Shape;112;p2"/>
          <p:cNvSpPr txBox="1"/>
          <p:nvPr/>
        </p:nvSpPr>
        <p:spPr>
          <a:xfrm>
            <a:off x="4636132" y="347156"/>
            <a:ext cx="3143250" cy="369332"/>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Communication and Language</a:t>
            </a:r>
            <a:endParaRPr sz="1400" b="0" i="0" u="none" strike="noStrike" cap="none">
              <a:solidFill>
                <a:srgbClr val="000000"/>
              </a:solidFill>
              <a:latin typeface="Arial"/>
              <a:ea typeface="Arial"/>
              <a:cs typeface="Arial"/>
              <a:sym typeface="Arial"/>
            </a:endParaRPr>
          </a:p>
        </p:txBody>
      </p:sp>
      <p:sp>
        <p:nvSpPr>
          <p:cNvPr id="113" name="Google Shape;113;p2"/>
          <p:cNvSpPr txBox="1"/>
          <p:nvPr/>
        </p:nvSpPr>
        <p:spPr>
          <a:xfrm>
            <a:off x="923496" y="3692958"/>
            <a:ext cx="1388768" cy="369332"/>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r>
              <a:rPr lang="en-GB" sz="1800" b="0" i="0" u="none" strike="noStrike" cap="none">
                <a:solidFill>
                  <a:schemeClr val="lt1"/>
                </a:solidFill>
                <a:latin typeface="Calibri"/>
                <a:ea typeface="Calibri"/>
                <a:cs typeface="Calibri"/>
                <a:sym typeface="Calibri"/>
              </a:rPr>
              <a:t>Literacy</a:t>
            </a:r>
            <a:endParaRPr sz="1400" b="0" i="0" u="none" strike="noStrike" cap="none">
              <a:solidFill>
                <a:srgbClr val="000000"/>
              </a:solidFill>
              <a:latin typeface="Arial"/>
              <a:ea typeface="Arial"/>
              <a:cs typeface="Arial"/>
              <a:sym typeface="Arial"/>
            </a:endParaRPr>
          </a:p>
        </p:txBody>
      </p:sp>
      <p:sp>
        <p:nvSpPr>
          <p:cNvPr id="114" name="Google Shape;114;p2"/>
          <p:cNvSpPr txBox="1"/>
          <p:nvPr/>
        </p:nvSpPr>
        <p:spPr>
          <a:xfrm>
            <a:off x="3137201" y="3637404"/>
            <a:ext cx="2976049" cy="3093114"/>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300"/>
              <a:buFont typeface="Calibri"/>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00"/>
              <a:buFont typeface="Calibri"/>
              <a:buNone/>
            </a:pPr>
            <a:r>
              <a:rPr lang="en-GB" sz="1300" dirty="0">
                <a:solidFill>
                  <a:schemeClr val="dk1"/>
                </a:solidFill>
                <a:latin typeface="Calibri"/>
                <a:ea typeface="Calibri"/>
                <a:cs typeface="Calibri"/>
                <a:sym typeface="Calibri"/>
              </a:rPr>
              <a:t>Following on from our previous learning in mathematics we will be continuing to be able to count up to 5 or 10 as well as matching the corresponding numerals.</a:t>
            </a:r>
          </a:p>
          <a:p>
            <a:pPr marL="0" marR="0" lvl="0" indent="0" algn="ctr" rtl="0">
              <a:lnSpc>
                <a:spcPct val="100000"/>
              </a:lnSpc>
              <a:spcBef>
                <a:spcPts val="0"/>
              </a:spcBef>
              <a:spcAft>
                <a:spcPts val="0"/>
              </a:spcAft>
              <a:buClr>
                <a:schemeClr val="dk1"/>
              </a:buClr>
              <a:buSzPts val="1300"/>
              <a:buFont typeface="Calibri"/>
              <a:buNone/>
            </a:pPr>
            <a:r>
              <a:rPr lang="en-GB" sz="1300" dirty="0">
                <a:solidFill>
                  <a:schemeClr val="dk1"/>
                </a:solidFill>
                <a:latin typeface="Calibri"/>
                <a:ea typeface="Calibri"/>
                <a:cs typeface="Calibri"/>
                <a:sym typeface="Calibri"/>
              </a:rPr>
              <a:t>We will be exploring shape, space and measure through creating colourful</a:t>
            </a:r>
          </a:p>
          <a:p>
            <a:pPr marL="0" marR="0" lvl="0" indent="0" algn="ctr" rtl="0">
              <a:lnSpc>
                <a:spcPct val="100000"/>
              </a:lnSpc>
              <a:spcBef>
                <a:spcPts val="0"/>
              </a:spcBef>
              <a:spcAft>
                <a:spcPts val="0"/>
              </a:spcAft>
              <a:buClr>
                <a:schemeClr val="dk1"/>
              </a:buClr>
              <a:buSzPts val="1300"/>
              <a:buFont typeface="Calibri"/>
              <a:buNone/>
            </a:pPr>
            <a:r>
              <a:rPr lang="en-GB" sz="1300" dirty="0">
                <a:solidFill>
                  <a:schemeClr val="dk1"/>
                </a:solidFill>
                <a:latin typeface="Calibri"/>
                <a:ea typeface="Calibri"/>
                <a:cs typeface="Calibri"/>
                <a:sym typeface="Calibri"/>
              </a:rPr>
              <a:t>patterns for Holi Festival and </a:t>
            </a:r>
          </a:p>
          <a:p>
            <a:pPr marL="0" marR="0" lvl="0" indent="0" algn="ctr" rtl="0">
              <a:lnSpc>
                <a:spcPct val="100000"/>
              </a:lnSpc>
              <a:spcBef>
                <a:spcPts val="0"/>
              </a:spcBef>
              <a:spcAft>
                <a:spcPts val="0"/>
              </a:spcAft>
              <a:buClr>
                <a:schemeClr val="dk1"/>
              </a:buClr>
              <a:buSzPts val="1300"/>
              <a:buFont typeface="Calibri"/>
              <a:buNone/>
            </a:pPr>
            <a:r>
              <a:rPr lang="en-GB" sz="1300" dirty="0">
                <a:solidFill>
                  <a:schemeClr val="dk1"/>
                </a:solidFill>
                <a:latin typeface="Calibri"/>
                <a:ea typeface="Calibri"/>
                <a:cs typeface="Calibri"/>
                <a:sym typeface="Calibri"/>
              </a:rPr>
              <a:t>developing our spatial awareness language to be able to give directions to each other drawing from the vocabulary used in Rosie's walk as well as making maps of our environment and </a:t>
            </a:r>
          </a:p>
          <a:p>
            <a:pPr marL="0" marR="0" lvl="0" indent="0" algn="ctr" rtl="0">
              <a:lnSpc>
                <a:spcPct val="100000"/>
              </a:lnSpc>
              <a:spcBef>
                <a:spcPts val="0"/>
              </a:spcBef>
              <a:spcAft>
                <a:spcPts val="0"/>
              </a:spcAft>
              <a:buClr>
                <a:schemeClr val="dk1"/>
              </a:buClr>
              <a:buSzPts val="1300"/>
              <a:buFont typeface="Calibri"/>
              <a:buNone/>
            </a:pPr>
            <a:r>
              <a:rPr lang="en-GB" sz="1300" dirty="0">
                <a:solidFill>
                  <a:schemeClr val="dk1"/>
                </a:solidFill>
                <a:latin typeface="Calibri"/>
                <a:ea typeface="Calibri"/>
                <a:cs typeface="Calibri"/>
                <a:sym typeface="Calibri"/>
              </a:rPr>
              <a:t>measuring with a timer.</a:t>
            </a:r>
            <a:endParaRPr sz="1300" dirty="0">
              <a:solidFill>
                <a:schemeClr val="dk1"/>
              </a:solidFill>
              <a:latin typeface="Calibri"/>
              <a:ea typeface="Calibri"/>
              <a:cs typeface="Calibri"/>
              <a:sym typeface="Calibri"/>
            </a:endParaRPr>
          </a:p>
        </p:txBody>
      </p:sp>
      <p:sp>
        <p:nvSpPr>
          <p:cNvPr id="115" name="Google Shape;115;p2"/>
          <p:cNvSpPr txBox="1"/>
          <p:nvPr/>
        </p:nvSpPr>
        <p:spPr>
          <a:xfrm>
            <a:off x="9220600" y="3606050"/>
            <a:ext cx="2882400" cy="3108503"/>
          </a:xfrm>
          <a:prstGeom prst="rect">
            <a:avLst/>
          </a:prstGeom>
          <a:solidFill>
            <a:srgbClr val="FFCC66">
              <a:alpha val="98431"/>
            </a:srgb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dirty="0">
                <a:solidFill>
                  <a:schemeClr val="dk1"/>
                </a:solidFill>
                <a:latin typeface="Calibri"/>
                <a:ea typeface="Calibri"/>
                <a:cs typeface="Calibri"/>
                <a:sym typeface="Calibri"/>
              </a:rPr>
              <a:t>Throughout our topic we will be supporting children  to use their imagination and get creative. We will use props to support understanding storytelling and singing. And we will have weekly focused creative actives. We will be e</a:t>
            </a:r>
            <a:r>
              <a:rPr lang="en-GB" dirty="0">
                <a:solidFill>
                  <a:schemeClr val="dk1"/>
                </a:solidFill>
                <a:latin typeface="Calibri"/>
                <a:cs typeface="Calibri"/>
                <a:sym typeface="Calibri"/>
              </a:rPr>
              <a:t>xploring patterns and mixing colours for Holi the Hindu festival of Colours as well as creating maps of our environment.</a:t>
            </a:r>
            <a:endParaRPr sz="1400" b="0" i="0" u="none" strike="noStrike" cap="none" dirty="0">
              <a:solidFill>
                <a:schemeClr val="dk1"/>
              </a:solidFill>
              <a:latin typeface="Calibri"/>
              <a:ea typeface="Calibri"/>
              <a:cs typeface="Calibri"/>
              <a:sym typeface="Calibri"/>
            </a:endParaRPr>
          </a:p>
        </p:txBody>
      </p:sp>
      <p:sp>
        <p:nvSpPr>
          <p:cNvPr id="116" name="Google Shape;116;p2"/>
          <p:cNvSpPr txBox="1"/>
          <p:nvPr/>
        </p:nvSpPr>
        <p:spPr>
          <a:xfrm>
            <a:off x="6226046" y="3605353"/>
            <a:ext cx="2882400" cy="3108503"/>
          </a:xfrm>
          <a:prstGeom prst="rect">
            <a:avLst/>
          </a:prstGeom>
          <a:solidFill>
            <a:srgbClr val="FFCC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300"/>
              <a:buFont typeface="Arial"/>
              <a:buNone/>
            </a:pPr>
            <a:r>
              <a:rPr lang="en-GB" sz="1300" b="0" i="0" u="none" strike="noStrike" cap="none" dirty="0">
                <a:solidFill>
                  <a:schemeClr val="dk1"/>
                </a:solidFill>
                <a:latin typeface="Calibri"/>
                <a:ea typeface="Calibri"/>
                <a:cs typeface="Calibri"/>
                <a:sym typeface="Calibri"/>
              </a:rPr>
              <a:t>Within Understanding the World we celebrate the children of our community while also making sense of the world around us. We celebrate what makes children unique and respect individual wishes and believes. Using th</a:t>
            </a:r>
            <a:r>
              <a:rPr lang="en-GB" sz="1300" dirty="0">
                <a:solidFill>
                  <a:schemeClr val="dk1"/>
                </a:solidFill>
                <a:latin typeface="Calibri"/>
                <a:ea typeface="Calibri"/>
                <a:cs typeface="Calibri"/>
                <a:sym typeface="Calibri"/>
              </a:rPr>
              <a:t>is terms </a:t>
            </a:r>
            <a:r>
              <a:rPr lang="en-GB" sz="1300" b="0" i="0" u="none" strike="noStrike" cap="none" dirty="0">
                <a:solidFill>
                  <a:schemeClr val="dk1"/>
                </a:solidFill>
                <a:latin typeface="Calibri"/>
                <a:ea typeface="Calibri"/>
                <a:cs typeface="Calibri"/>
                <a:sym typeface="Calibri"/>
              </a:rPr>
              <a:t>key </a:t>
            </a:r>
            <a:r>
              <a:rPr lang="en-GB" sz="1300" dirty="0">
                <a:solidFill>
                  <a:schemeClr val="dk1"/>
                </a:solidFill>
                <a:latin typeface="Calibri"/>
                <a:ea typeface="Calibri"/>
                <a:cs typeface="Calibri"/>
                <a:sym typeface="Calibri"/>
              </a:rPr>
              <a:t>texts</a:t>
            </a:r>
            <a:r>
              <a:rPr lang="en-GB" sz="1300" b="0" i="0" u="none" strike="noStrike" cap="none" dirty="0">
                <a:solidFill>
                  <a:schemeClr val="dk1"/>
                </a:solidFill>
                <a:latin typeface="Calibri"/>
                <a:ea typeface="Calibri"/>
                <a:cs typeface="Calibri"/>
                <a:sym typeface="Calibri"/>
              </a:rPr>
              <a:t> we will be</a:t>
            </a:r>
            <a:r>
              <a:rPr lang="en-GB" sz="1300" dirty="0">
                <a:solidFill>
                  <a:schemeClr val="dk1"/>
                </a:solidFill>
                <a:latin typeface="Calibri"/>
                <a:ea typeface="Calibri"/>
                <a:cs typeface="Calibri"/>
                <a:sym typeface="Calibri"/>
              </a:rPr>
              <a:t> acknowledging and </a:t>
            </a:r>
            <a:r>
              <a:rPr lang="en-GB" sz="1300" b="0" i="0" u="none" strike="noStrike" cap="none" dirty="0">
                <a:solidFill>
                  <a:schemeClr val="dk1"/>
                </a:solidFill>
                <a:latin typeface="Calibri"/>
                <a:ea typeface="Calibri"/>
                <a:cs typeface="Calibri"/>
                <a:sym typeface="Calibri"/>
              </a:rPr>
              <a:t>respecting our differences and similarities</a:t>
            </a:r>
            <a:r>
              <a:rPr lang="en-GB" sz="1300" dirty="0">
                <a:solidFill>
                  <a:schemeClr val="dk1"/>
                </a:solidFill>
                <a:latin typeface="Calibri"/>
                <a:ea typeface="Calibri"/>
                <a:cs typeface="Calibri"/>
                <a:sym typeface="Calibri"/>
              </a:rPr>
              <a:t> as well as exploring our uniqueness. We will be thinking about our community and discussing the people around us </a:t>
            </a:r>
            <a:r>
              <a:rPr lang="en-GB" sz="1300">
                <a:solidFill>
                  <a:schemeClr val="dk1"/>
                </a:solidFill>
                <a:latin typeface="Calibri"/>
                <a:ea typeface="Calibri"/>
                <a:cs typeface="Calibri"/>
                <a:sym typeface="Calibri"/>
              </a:rPr>
              <a:t>who help us.</a:t>
            </a:r>
            <a:endParaRPr sz="1300" dirty="0">
              <a:solidFill>
                <a:schemeClr val="dk1"/>
              </a:solidFill>
              <a:latin typeface="Calibri"/>
              <a:ea typeface="Calibri"/>
              <a:cs typeface="Calibri"/>
              <a:sym typeface="Calibri"/>
            </a:endParaRPr>
          </a:p>
        </p:txBody>
      </p:sp>
      <p:sp>
        <p:nvSpPr>
          <p:cNvPr id="117" name="Google Shape;117;p2"/>
          <p:cNvSpPr txBox="1"/>
          <p:nvPr/>
        </p:nvSpPr>
        <p:spPr>
          <a:xfrm>
            <a:off x="3376450" y="3695773"/>
            <a:ext cx="2519363" cy="369332"/>
          </a:xfrm>
          <a:prstGeom prst="rect">
            <a:avLst/>
          </a:prstGeom>
          <a:solidFill>
            <a:schemeClr val="accen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dk1"/>
                </a:solidFill>
                <a:latin typeface="Calibri"/>
                <a:ea typeface="Calibri"/>
                <a:cs typeface="Calibri"/>
                <a:sym typeface="Calibri"/>
              </a:rPr>
              <a:t>          </a:t>
            </a:r>
            <a:r>
              <a:rPr lang="en-GB" sz="1800" b="0" i="0" u="none" strike="noStrike" cap="none">
                <a:solidFill>
                  <a:schemeClr val="lt1"/>
                </a:solidFill>
                <a:latin typeface="Calibri"/>
                <a:ea typeface="Calibri"/>
                <a:cs typeface="Calibri"/>
                <a:sym typeface="Calibri"/>
              </a:rPr>
              <a:t>Mathematics</a:t>
            </a:r>
            <a:endParaRPr sz="1400" b="0" i="0" u="none" strike="noStrike" cap="none">
              <a:solidFill>
                <a:srgbClr val="000000"/>
              </a:solidFill>
              <a:latin typeface="Arial"/>
              <a:ea typeface="Arial"/>
              <a:cs typeface="Arial"/>
              <a:sym typeface="Arial"/>
            </a:endParaRPr>
          </a:p>
        </p:txBody>
      </p:sp>
      <p:sp>
        <p:nvSpPr>
          <p:cNvPr id="118" name="Google Shape;118;p2"/>
          <p:cNvSpPr txBox="1"/>
          <p:nvPr/>
        </p:nvSpPr>
        <p:spPr>
          <a:xfrm>
            <a:off x="6254580" y="3692960"/>
            <a:ext cx="2819508" cy="369291"/>
          </a:xfrm>
          <a:prstGeom prst="rect">
            <a:avLst/>
          </a:prstGeom>
          <a:solidFill>
            <a:srgbClr val="9900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Understanding of the World</a:t>
            </a:r>
            <a:endParaRPr sz="1400" b="0" i="0" u="none" strike="noStrike" cap="none">
              <a:solidFill>
                <a:srgbClr val="000000"/>
              </a:solidFill>
              <a:latin typeface="Arial"/>
              <a:ea typeface="Arial"/>
              <a:cs typeface="Arial"/>
              <a:sym typeface="Arial"/>
            </a:endParaRPr>
          </a:p>
        </p:txBody>
      </p:sp>
      <p:sp>
        <p:nvSpPr>
          <p:cNvPr id="119" name="Google Shape;119;p2"/>
          <p:cNvSpPr txBox="1"/>
          <p:nvPr/>
        </p:nvSpPr>
        <p:spPr>
          <a:xfrm>
            <a:off x="9402125" y="3692950"/>
            <a:ext cx="2519400" cy="646500"/>
          </a:xfrm>
          <a:prstGeom prst="rect">
            <a:avLst/>
          </a:prstGeom>
          <a:solidFill>
            <a:srgbClr val="00B0F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Calibri"/>
                <a:ea typeface="Calibri"/>
                <a:cs typeface="Calibri"/>
                <a:sym typeface="Calibri"/>
              </a:rPr>
              <a:t>   Expressive Arts and Design</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B804B212-B3E6-4116-8D74-0532CBAE92F9}"/>
              </a:ext>
            </a:extLst>
          </p:cNvPr>
          <p:cNvSpPr txBox="1"/>
          <p:nvPr/>
        </p:nvSpPr>
        <p:spPr>
          <a:xfrm>
            <a:off x="4187100" y="2572594"/>
            <a:ext cx="3852300" cy="738664"/>
          </a:xfrm>
          <a:prstGeom prst="rect">
            <a:avLst/>
          </a:prstGeom>
          <a:solidFill>
            <a:srgbClr val="FFFF00"/>
          </a:solidFill>
        </p:spPr>
        <p:txBody>
          <a:bodyPr wrap="square" rtlCol="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Calibri"/>
                <a:ea typeface="Calibri"/>
                <a:cs typeface="Calibri"/>
                <a:sym typeface="Calibri"/>
              </a:rPr>
              <a:t>Key songs for this term</a:t>
            </a:r>
            <a:r>
              <a:rPr lang="en-GB" b="1">
                <a:solidFill>
                  <a:schemeClr val="dk1"/>
                </a:solidFill>
                <a:latin typeface="Calibri"/>
                <a:ea typeface="Calibri"/>
                <a:cs typeface="Calibri"/>
                <a:sym typeface="Calibri"/>
              </a:rPr>
              <a:t>: Old McDonald, If your’re happy and you know it and Finger Family song of people who help us!</a:t>
            </a:r>
            <a:endParaRPr lang="en-GB" sz="14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838</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9311005 Grace Lee</dc:creator>
  <cp:lastModifiedBy>9311005 Grace Lee</cp:lastModifiedBy>
  <cp:revision>11</cp:revision>
  <dcterms:created xsi:type="dcterms:W3CDTF">2022-01-06T18:42:25Z</dcterms:created>
  <dcterms:modified xsi:type="dcterms:W3CDTF">2022-02-17T12:42:11Z</dcterms:modified>
</cp:coreProperties>
</file>