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Lst>
  <p:sldSz cy="6858000" cx="12192000"/>
  <p:notesSz cx="6797675" cy="99266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7" roundtripDataSignature="AMtx7miaD3MayP5E9twqYBJYVvBXQGzmH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92075" y="744538"/>
            <a:ext cx="6615113" cy="37226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79768" y="4715153"/>
            <a:ext cx="5438140" cy="4466987"/>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79768" y="4715153"/>
            <a:ext cx="5438140" cy="4466987"/>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90488" y="744538"/>
            <a:ext cx="6616700" cy="37226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2:notes"/>
          <p:cNvSpPr txBox="1"/>
          <p:nvPr>
            <p:ph idx="1" type="body"/>
          </p:nvPr>
        </p:nvSpPr>
        <p:spPr>
          <a:xfrm>
            <a:off x="679768" y="4715153"/>
            <a:ext cx="5438140" cy="4466987"/>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2" name="Google Shape;102;p2:notes"/>
          <p:cNvSpPr/>
          <p:nvPr>
            <p:ph idx="2" type="sldImg"/>
          </p:nvPr>
        </p:nvSpPr>
        <p:spPr>
          <a:xfrm>
            <a:off x="90488" y="744538"/>
            <a:ext cx="6616700" cy="37226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2"/>
          <p:cNvSpPr/>
          <p:nvPr>
            <p:ph idx="2" type="pic"/>
          </p:nvPr>
        </p:nvSpPr>
        <p:spPr>
          <a:xfrm>
            <a:off x="5183188" y="987425"/>
            <a:ext cx="6172200" cy="4873625"/>
          </a:xfrm>
          <a:prstGeom prst="rect">
            <a:avLst/>
          </a:prstGeom>
          <a:noFill/>
          <a:ln>
            <a:noFill/>
          </a:ln>
        </p:spPr>
      </p:sp>
      <p:sp>
        <p:nvSpPr>
          <p:cNvPr id="64" name="Google Shape;64;p1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 Id="rId10" Type="http://schemas.openxmlformats.org/officeDocument/2006/relationships/image" Target="../media/image4.png"/><Relationship Id="rId9" Type="http://schemas.openxmlformats.org/officeDocument/2006/relationships/image" Target="../media/image6.png"/><Relationship Id="rId5" Type="http://schemas.openxmlformats.org/officeDocument/2006/relationships/image" Target="../media/image2.png"/><Relationship Id="rId6" Type="http://schemas.openxmlformats.org/officeDocument/2006/relationships/image" Target="../media/image5.png"/><Relationship Id="rId7" Type="http://schemas.openxmlformats.org/officeDocument/2006/relationships/image" Target="../media/image7.jpg"/><Relationship Id="rId8"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B0F0"/>
        </a:solidFill>
      </p:bgPr>
    </p:bg>
    <p:spTree>
      <p:nvGrpSpPr>
        <p:cNvPr id="83" name="Shape 83"/>
        <p:cNvGrpSpPr/>
        <p:nvPr/>
      </p:nvGrpSpPr>
      <p:grpSpPr>
        <a:xfrm>
          <a:off x="0" y="0"/>
          <a:ext cx="0" cy="0"/>
          <a:chOff x="0" y="0"/>
          <a:chExt cx="0" cy="0"/>
        </a:xfrm>
      </p:grpSpPr>
      <p:sp>
        <p:nvSpPr>
          <p:cNvPr id="84" name="Google Shape;84;p1"/>
          <p:cNvSpPr txBox="1"/>
          <p:nvPr/>
        </p:nvSpPr>
        <p:spPr>
          <a:xfrm>
            <a:off x="2111816" y="133805"/>
            <a:ext cx="7878300" cy="1015800"/>
          </a:xfrm>
          <a:prstGeom prst="rect">
            <a:avLst/>
          </a:prstGeom>
          <a:solidFill>
            <a:srgbClr val="DDEAF6"/>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GB" sz="2000" u="sng" cap="none" strike="noStrike">
                <a:solidFill>
                  <a:schemeClr val="dk1"/>
                </a:solidFill>
                <a:latin typeface="Calibri"/>
                <a:ea typeface="Calibri"/>
                <a:cs typeface="Calibri"/>
                <a:sym typeface="Calibri"/>
              </a:rPr>
              <a:t> </a:t>
            </a:r>
            <a:r>
              <a:rPr b="1" lang="en-GB" sz="2000" u="sng">
                <a:solidFill>
                  <a:schemeClr val="dk1"/>
                </a:solidFill>
                <a:latin typeface="Calibri"/>
                <a:ea typeface="Calibri"/>
                <a:cs typeface="Calibri"/>
                <a:sym typeface="Calibri"/>
              </a:rPr>
              <a:t>Growing and Changing </a:t>
            </a:r>
            <a:endParaRPr b="1" i="0" sz="20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b="1" i="0" lang="en-GB" sz="2000" u="none" cap="none" strike="noStrike">
                <a:solidFill>
                  <a:schemeClr val="dk1"/>
                </a:solidFill>
                <a:latin typeface="Calibri"/>
                <a:ea typeface="Calibri"/>
                <a:cs typeface="Calibri"/>
                <a:sym typeface="Calibri"/>
              </a:rPr>
              <a:t>Caterpillars Spring Term </a:t>
            </a:r>
            <a:r>
              <a:rPr b="1" lang="en-GB" sz="2000">
                <a:solidFill>
                  <a:schemeClr val="dk1"/>
                </a:solidFill>
                <a:latin typeface="Calibri"/>
                <a:ea typeface="Calibri"/>
                <a:cs typeface="Calibri"/>
                <a:sym typeface="Calibri"/>
              </a:rPr>
              <a:t>4</a:t>
            </a:r>
            <a:endParaRPr b="1" i="0" sz="20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2000"/>
              <a:buFont typeface="Arial"/>
              <a:buNone/>
            </a:pPr>
            <a:r>
              <a:rPr b="1" i="0" lang="en-GB" sz="2000" u="none" cap="none" strike="noStrike">
                <a:solidFill>
                  <a:srgbClr val="FF0000"/>
                </a:solidFill>
                <a:latin typeface="Calibri"/>
                <a:ea typeface="Calibri"/>
                <a:cs typeface="Calibri"/>
                <a:sym typeface="Calibri"/>
              </a:rPr>
              <a:t>Love</a:t>
            </a:r>
            <a:r>
              <a:rPr b="1" i="0" lang="en-GB" sz="2000" u="none" cap="none" strike="noStrike">
                <a:solidFill>
                  <a:schemeClr val="dk1"/>
                </a:solidFill>
                <a:latin typeface="Calibri"/>
                <a:ea typeface="Calibri"/>
                <a:cs typeface="Calibri"/>
                <a:sym typeface="Calibri"/>
              </a:rPr>
              <a:t>	      </a:t>
            </a:r>
            <a:r>
              <a:rPr b="1" i="0" lang="en-GB" sz="2000" u="none" cap="none" strike="noStrike">
                <a:solidFill>
                  <a:schemeClr val="accent2"/>
                </a:solidFill>
                <a:latin typeface="Calibri"/>
                <a:ea typeface="Calibri"/>
                <a:cs typeface="Calibri"/>
                <a:sym typeface="Calibri"/>
              </a:rPr>
              <a:t>Curiosity</a:t>
            </a:r>
            <a:r>
              <a:rPr b="1" i="0" lang="en-GB" sz="2000" u="none" cap="none" strike="noStrike">
                <a:solidFill>
                  <a:schemeClr val="dk1"/>
                </a:solidFill>
                <a:latin typeface="Calibri"/>
                <a:ea typeface="Calibri"/>
                <a:cs typeface="Calibri"/>
                <a:sym typeface="Calibri"/>
              </a:rPr>
              <a:t>	     </a:t>
            </a:r>
            <a:r>
              <a:rPr b="1" i="0" lang="en-GB" sz="2000" u="none" cap="none" strike="noStrike">
                <a:solidFill>
                  <a:srgbClr val="0070C0"/>
                </a:solidFill>
                <a:latin typeface="Calibri"/>
                <a:ea typeface="Calibri"/>
                <a:cs typeface="Calibri"/>
                <a:sym typeface="Calibri"/>
              </a:rPr>
              <a:t>Courage</a:t>
            </a:r>
            <a:r>
              <a:rPr b="1" i="0" lang="en-GB" sz="2000" u="none" cap="none" strike="noStrike">
                <a:solidFill>
                  <a:schemeClr val="dk1"/>
                </a:solidFill>
                <a:latin typeface="Calibri"/>
                <a:ea typeface="Calibri"/>
                <a:cs typeface="Calibri"/>
                <a:sym typeface="Calibri"/>
              </a:rPr>
              <a:t>	</a:t>
            </a:r>
            <a:r>
              <a:rPr b="1" i="0" lang="en-GB" sz="2000" u="none" cap="none" strike="noStrike">
                <a:solidFill>
                  <a:srgbClr val="00CC00"/>
                </a:solidFill>
                <a:latin typeface="Calibri"/>
                <a:ea typeface="Calibri"/>
                <a:cs typeface="Calibri"/>
                <a:sym typeface="Calibri"/>
              </a:rPr>
              <a:t>Aspiration</a:t>
            </a:r>
            <a:endParaRPr b="1" i="0" sz="1800" u="none" cap="none" strike="noStrike">
              <a:solidFill>
                <a:schemeClr val="dk1"/>
              </a:solidFill>
              <a:latin typeface="Calibri"/>
              <a:ea typeface="Calibri"/>
              <a:cs typeface="Calibri"/>
              <a:sym typeface="Calibri"/>
            </a:endParaRPr>
          </a:p>
        </p:txBody>
      </p:sp>
      <p:sp>
        <p:nvSpPr>
          <p:cNvPr id="85" name="Google Shape;85;p1"/>
          <p:cNvSpPr txBox="1"/>
          <p:nvPr/>
        </p:nvSpPr>
        <p:spPr>
          <a:xfrm>
            <a:off x="2111825" y="1227225"/>
            <a:ext cx="7878300" cy="1169700"/>
          </a:xfrm>
          <a:prstGeom prst="rect">
            <a:avLst/>
          </a:prstGeom>
          <a:solidFill>
            <a:srgbClr val="DDEAF6"/>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en-GB" sz="1700" u="none" cap="none" strike="noStrike">
                <a:solidFill>
                  <a:schemeClr val="dk1"/>
                </a:solidFill>
                <a:highlight>
                  <a:srgbClr val="DDEAF6"/>
                </a:highlight>
                <a:latin typeface="Calibri"/>
                <a:ea typeface="Calibri"/>
                <a:cs typeface="Calibri"/>
                <a:sym typeface="Calibri"/>
              </a:rPr>
              <a:t> </a:t>
            </a:r>
            <a:r>
              <a:rPr lang="en-GB" sz="1700">
                <a:solidFill>
                  <a:schemeClr val="dk1"/>
                </a:solidFill>
                <a:latin typeface="Calibri"/>
                <a:ea typeface="Calibri"/>
                <a:cs typeface="Calibri"/>
                <a:sym typeface="Calibri"/>
              </a:rPr>
              <a:t>Green fingers at the ready for this term! Spring is just around the corner and signs of life are popping up all around us. We will be exploring and investigating mother nature, observing how plants grow from seeds, looking at ourselves and how we grow. </a:t>
            </a:r>
            <a:endParaRPr i="0" sz="17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2000"/>
              <a:buFont typeface="Arial"/>
              <a:buNone/>
            </a:pPr>
            <a:r>
              <a:rPr b="1" i="0" lang="en-GB" sz="1900" u="none" cap="none" strike="noStrike">
                <a:solidFill>
                  <a:schemeClr val="dk1"/>
                </a:solidFill>
                <a:latin typeface="Calibri"/>
                <a:ea typeface="Calibri"/>
                <a:cs typeface="Calibri"/>
                <a:sym typeface="Calibri"/>
              </a:rPr>
              <a:t>Our value this term is: </a:t>
            </a:r>
            <a:r>
              <a:rPr b="0" i="0" lang="en-GB" sz="1900" u="none" cap="none" strike="noStrike">
                <a:solidFill>
                  <a:srgbClr val="00CC00"/>
                </a:solidFill>
                <a:latin typeface="Calibri"/>
                <a:ea typeface="Calibri"/>
                <a:cs typeface="Calibri"/>
                <a:sym typeface="Calibri"/>
              </a:rPr>
              <a:t> </a:t>
            </a:r>
            <a:r>
              <a:rPr b="1" lang="en-GB" sz="1900">
                <a:solidFill>
                  <a:schemeClr val="accent2"/>
                </a:solidFill>
                <a:latin typeface="Calibri"/>
                <a:ea typeface="Calibri"/>
                <a:cs typeface="Calibri"/>
                <a:sym typeface="Calibri"/>
              </a:rPr>
              <a:t>Curiosity </a:t>
            </a:r>
            <a:endParaRPr b="1" i="0" sz="1700" u="none" cap="none" strike="noStrike">
              <a:solidFill>
                <a:schemeClr val="accent2"/>
              </a:solidFill>
              <a:latin typeface="Calibri"/>
              <a:ea typeface="Calibri"/>
              <a:cs typeface="Calibri"/>
              <a:sym typeface="Calibri"/>
            </a:endParaRPr>
          </a:p>
        </p:txBody>
      </p:sp>
      <p:pic>
        <p:nvPicPr>
          <p:cNvPr id="86" name="Google Shape;86;p1"/>
          <p:cNvPicPr preferRelativeResize="0"/>
          <p:nvPr/>
        </p:nvPicPr>
        <p:blipFill rotWithShape="1">
          <a:blip r:embed="rId3">
            <a:alphaModFix/>
          </a:blip>
          <a:srcRect b="0" l="0" r="0" t="0"/>
          <a:stretch/>
        </p:blipFill>
        <p:spPr>
          <a:xfrm>
            <a:off x="8382575" y="175450"/>
            <a:ext cx="1356700" cy="681650"/>
          </a:xfrm>
          <a:prstGeom prst="rect">
            <a:avLst/>
          </a:prstGeom>
          <a:noFill/>
          <a:ln>
            <a:noFill/>
          </a:ln>
        </p:spPr>
      </p:pic>
      <p:pic>
        <p:nvPicPr>
          <p:cNvPr id="87" name="Google Shape;87;p1"/>
          <p:cNvPicPr preferRelativeResize="0"/>
          <p:nvPr/>
        </p:nvPicPr>
        <p:blipFill rotWithShape="1">
          <a:blip r:embed="rId4">
            <a:alphaModFix/>
          </a:blip>
          <a:srcRect b="0" l="0" r="0" t="0"/>
          <a:stretch/>
        </p:blipFill>
        <p:spPr>
          <a:xfrm>
            <a:off x="2355862" y="242887"/>
            <a:ext cx="1182727" cy="646232"/>
          </a:xfrm>
          <a:prstGeom prst="rect">
            <a:avLst/>
          </a:prstGeom>
          <a:noFill/>
          <a:ln>
            <a:noFill/>
          </a:ln>
        </p:spPr>
      </p:pic>
      <p:sp>
        <p:nvSpPr>
          <p:cNvPr id="88" name="Google Shape;88;p1"/>
          <p:cNvSpPr txBox="1"/>
          <p:nvPr/>
        </p:nvSpPr>
        <p:spPr>
          <a:xfrm>
            <a:off x="10057500" y="2165700"/>
            <a:ext cx="2088300" cy="4186800"/>
          </a:xfrm>
          <a:prstGeom prst="rect">
            <a:avLst/>
          </a:prstGeom>
          <a:solidFill>
            <a:srgbClr val="6AA84F"/>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 </a:t>
            </a:r>
            <a:r>
              <a:rPr b="1" i="0" lang="en-GB" sz="1600" u="none" cap="none" strike="noStrike">
                <a:solidFill>
                  <a:schemeClr val="dk1"/>
                </a:solidFill>
                <a:latin typeface="Calibri"/>
                <a:ea typeface="Calibri"/>
                <a:cs typeface="Calibri"/>
                <a:sym typeface="Calibri"/>
              </a:rPr>
              <a:t>This term we will be talking about and celebrating:</a:t>
            </a:r>
            <a:endParaRPr b="1" i="0" sz="16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Char char="★"/>
            </a:pPr>
            <a:r>
              <a:rPr b="1" lang="en-GB">
                <a:solidFill>
                  <a:schemeClr val="dk1"/>
                </a:solidFill>
              </a:rPr>
              <a:t>Mothers day Stay and Play</a:t>
            </a:r>
            <a:r>
              <a:rPr lang="en-GB">
                <a:solidFill>
                  <a:schemeClr val="dk1"/>
                </a:solidFill>
              </a:rPr>
              <a:t> Friday 8th March</a:t>
            </a:r>
            <a:endParaRPr>
              <a:solidFill>
                <a:schemeClr val="dk1"/>
              </a:solidFill>
            </a:endParaRPr>
          </a:p>
          <a:p>
            <a:pPr indent="-317500" lvl="0" marL="457200" rtl="0" algn="l">
              <a:spcBef>
                <a:spcPts val="0"/>
              </a:spcBef>
              <a:spcAft>
                <a:spcPts val="0"/>
              </a:spcAft>
              <a:buClr>
                <a:schemeClr val="dk1"/>
              </a:buClr>
              <a:buSzPts val="1400"/>
              <a:buChar char="★"/>
            </a:pPr>
            <a:r>
              <a:rPr b="1" lang="en-GB">
                <a:solidFill>
                  <a:schemeClr val="dk1"/>
                </a:solidFill>
              </a:rPr>
              <a:t>Mother’s day </a:t>
            </a:r>
            <a:r>
              <a:rPr lang="en-GB">
                <a:solidFill>
                  <a:schemeClr val="dk1"/>
                </a:solidFill>
              </a:rPr>
              <a:t>- 10th March </a:t>
            </a:r>
            <a:endParaRPr>
              <a:solidFill>
                <a:schemeClr val="dk1"/>
              </a:solidFill>
            </a:endParaRPr>
          </a:p>
          <a:p>
            <a:pPr indent="-317500" lvl="0" marL="457200" rtl="0" algn="l">
              <a:spcBef>
                <a:spcPts val="0"/>
              </a:spcBef>
              <a:spcAft>
                <a:spcPts val="0"/>
              </a:spcAft>
              <a:buClr>
                <a:schemeClr val="dk1"/>
              </a:buClr>
              <a:buSzPts val="1400"/>
              <a:buChar char="★"/>
            </a:pPr>
            <a:r>
              <a:rPr b="1" lang="en-GB">
                <a:solidFill>
                  <a:schemeClr val="dk1"/>
                </a:solidFill>
              </a:rPr>
              <a:t>World Book Day</a:t>
            </a:r>
            <a:r>
              <a:rPr lang="en-GB">
                <a:solidFill>
                  <a:schemeClr val="dk1"/>
                </a:solidFill>
              </a:rPr>
              <a:t>- Thursday 7th March </a:t>
            </a:r>
            <a:endParaRPr>
              <a:solidFill>
                <a:schemeClr val="dk1"/>
              </a:solidFill>
            </a:endParaRPr>
          </a:p>
          <a:p>
            <a:pPr indent="-317500" lvl="0" marL="457200" rtl="0" algn="l">
              <a:spcBef>
                <a:spcPts val="0"/>
              </a:spcBef>
              <a:spcAft>
                <a:spcPts val="0"/>
              </a:spcAft>
              <a:buClr>
                <a:schemeClr val="dk1"/>
              </a:buClr>
              <a:buSzPts val="1400"/>
              <a:buChar char="★"/>
            </a:pPr>
            <a:r>
              <a:rPr b="1" lang="en-GB">
                <a:solidFill>
                  <a:schemeClr val="dk1"/>
                </a:solidFill>
              </a:rPr>
              <a:t>Ramadan</a:t>
            </a:r>
            <a:r>
              <a:rPr lang="en-GB">
                <a:solidFill>
                  <a:schemeClr val="dk1"/>
                </a:solidFill>
              </a:rPr>
              <a:t> - 10th March </a:t>
            </a:r>
            <a:endParaRPr>
              <a:solidFill>
                <a:schemeClr val="dk1"/>
              </a:solidFill>
            </a:endParaRPr>
          </a:p>
          <a:p>
            <a:pPr indent="-317500" lvl="0" marL="457200" rtl="0" algn="l">
              <a:spcBef>
                <a:spcPts val="0"/>
              </a:spcBef>
              <a:spcAft>
                <a:spcPts val="0"/>
              </a:spcAft>
              <a:buClr>
                <a:schemeClr val="dk1"/>
              </a:buClr>
              <a:buSzPts val="1400"/>
              <a:buChar char="★"/>
            </a:pPr>
            <a:r>
              <a:rPr b="1" lang="en-GB">
                <a:solidFill>
                  <a:schemeClr val="dk1"/>
                </a:solidFill>
              </a:rPr>
              <a:t>Comic Relief </a:t>
            </a:r>
            <a:r>
              <a:rPr lang="en-GB">
                <a:solidFill>
                  <a:schemeClr val="dk1"/>
                </a:solidFill>
              </a:rPr>
              <a:t>Friday 15th March</a:t>
            </a:r>
            <a:endParaRPr>
              <a:solidFill>
                <a:schemeClr val="dk1"/>
              </a:solidFill>
            </a:endParaRPr>
          </a:p>
          <a:p>
            <a:pPr indent="0" lvl="0" marL="0" marR="0" rtl="0" algn="l">
              <a:lnSpc>
                <a:spcPct val="100000"/>
              </a:lnSpc>
              <a:spcBef>
                <a:spcPts val="0"/>
              </a:spcBef>
              <a:spcAft>
                <a:spcPts val="0"/>
              </a:spcAft>
              <a:buNone/>
            </a:pPr>
            <a:r>
              <a:t/>
            </a:r>
            <a:endParaRPr b="1">
              <a:solidFill>
                <a:schemeClr val="dk1"/>
              </a:solidFill>
            </a:endParaRPr>
          </a:p>
          <a:p>
            <a:pPr indent="0" lvl="0" marL="0" marR="0" rtl="0" algn="l">
              <a:lnSpc>
                <a:spcPct val="100000"/>
              </a:lnSpc>
              <a:spcBef>
                <a:spcPts val="0"/>
              </a:spcBef>
              <a:spcAft>
                <a:spcPts val="0"/>
              </a:spcAft>
              <a:buClr>
                <a:schemeClr val="dk1"/>
              </a:buClr>
              <a:buSzPts val="1100"/>
              <a:buFont typeface="Arial"/>
              <a:buNone/>
            </a:pPr>
            <a:r>
              <a:t/>
            </a:r>
            <a:endParaRPr b="0" i="0" sz="1800" u="none" cap="none" strike="noStrike">
              <a:solidFill>
                <a:schemeClr val="dk1"/>
              </a:solidFill>
              <a:latin typeface="Calibri"/>
              <a:ea typeface="Calibri"/>
              <a:cs typeface="Calibri"/>
              <a:sym typeface="Calibri"/>
            </a:endParaRPr>
          </a:p>
        </p:txBody>
      </p:sp>
      <p:sp>
        <p:nvSpPr>
          <p:cNvPr id="89" name="Google Shape;89;p1"/>
          <p:cNvSpPr txBox="1"/>
          <p:nvPr/>
        </p:nvSpPr>
        <p:spPr>
          <a:xfrm>
            <a:off x="10057500" y="160025"/>
            <a:ext cx="2008800" cy="1785600"/>
          </a:xfrm>
          <a:prstGeom prst="rect">
            <a:avLst/>
          </a:prstGeom>
          <a:solidFill>
            <a:srgbClr val="6AA84F"/>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GB" sz="1800" u="none" cap="none" strike="noStrike">
                <a:solidFill>
                  <a:schemeClr val="dk1"/>
                </a:solidFill>
                <a:latin typeface="Calibri"/>
                <a:ea typeface="Calibri"/>
                <a:cs typeface="Calibri"/>
                <a:sym typeface="Calibri"/>
              </a:rPr>
              <a:t>Our  key vocabulary this term is:</a:t>
            </a:r>
            <a:endParaRPr b="1" i="0" sz="1800" u="none" cap="none" strike="noStrike">
              <a:solidFill>
                <a:schemeClr val="dk1"/>
              </a:solidFill>
              <a:latin typeface="Calibri"/>
              <a:ea typeface="Calibri"/>
              <a:cs typeface="Calibri"/>
              <a:sym typeface="Calibri"/>
            </a:endParaRPr>
          </a:p>
          <a:p>
            <a:pPr indent="0" lvl="0" marL="0" rtl="0" algn="ctr">
              <a:spcBef>
                <a:spcPts val="0"/>
              </a:spcBef>
              <a:spcAft>
                <a:spcPts val="0"/>
              </a:spcAft>
              <a:buNone/>
            </a:pPr>
            <a:r>
              <a:rPr lang="en-GB">
                <a:solidFill>
                  <a:schemeClr val="dk1"/>
                </a:solidFill>
              </a:rPr>
              <a:t>changes, growing, family, measure, Spring bigger/smaller </a:t>
            </a:r>
            <a:endParaRPr>
              <a:solidFill>
                <a:schemeClr val="dk1"/>
              </a:solidFill>
            </a:endParaRPr>
          </a:p>
          <a:p>
            <a:pPr indent="0" lvl="0" marL="0" rtl="0" algn="ctr">
              <a:spcBef>
                <a:spcPts val="0"/>
              </a:spcBef>
              <a:spcAft>
                <a:spcPts val="0"/>
              </a:spcAft>
              <a:buNone/>
            </a:pPr>
            <a:r>
              <a:t/>
            </a:r>
            <a:endParaRPr>
              <a:solidFill>
                <a:schemeClr val="dk1"/>
              </a:solidFill>
            </a:endParaRPr>
          </a:p>
        </p:txBody>
      </p:sp>
      <p:sp>
        <p:nvSpPr>
          <p:cNvPr id="90" name="Google Shape;90;p1"/>
          <p:cNvSpPr txBox="1"/>
          <p:nvPr/>
        </p:nvSpPr>
        <p:spPr>
          <a:xfrm>
            <a:off x="4519400" y="2682450"/>
            <a:ext cx="3628200" cy="14931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800"/>
              <a:buFont typeface="Arial"/>
              <a:buNone/>
            </a:pPr>
            <a:r>
              <a:rPr b="0" i="0" lang="en-GB" sz="1700" u="none" cap="none" strike="noStrike">
                <a:solidFill>
                  <a:schemeClr val="dk1"/>
                </a:solidFill>
                <a:latin typeface="Calibri"/>
                <a:ea typeface="Calibri"/>
                <a:cs typeface="Calibri"/>
                <a:sym typeface="Calibri"/>
              </a:rPr>
              <a:t>Staff continue to use Tapestry to communicate and celebrate your child's learning and development. Please let a member of staff know if you need any support with this. </a:t>
            </a:r>
            <a:endParaRPr b="0" i="0" sz="1700" u="none" cap="none" strike="noStrike">
              <a:solidFill>
                <a:schemeClr val="dk1"/>
              </a:solidFill>
              <a:latin typeface="Arial"/>
              <a:ea typeface="Arial"/>
              <a:cs typeface="Arial"/>
              <a:sym typeface="Arial"/>
            </a:endParaRPr>
          </a:p>
        </p:txBody>
      </p:sp>
      <p:pic>
        <p:nvPicPr>
          <p:cNvPr id="91" name="Google Shape;91;p1"/>
          <p:cNvPicPr preferRelativeResize="0"/>
          <p:nvPr/>
        </p:nvPicPr>
        <p:blipFill rotWithShape="1">
          <a:blip r:embed="rId5">
            <a:alphaModFix/>
          </a:blip>
          <a:srcRect b="0" l="0" r="0" t="0"/>
          <a:stretch/>
        </p:blipFill>
        <p:spPr>
          <a:xfrm>
            <a:off x="7978427" y="2588015"/>
            <a:ext cx="1868699" cy="1868699"/>
          </a:xfrm>
          <a:prstGeom prst="rect">
            <a:avLst/>
          </a:prstGeom>
          <a:noFill/>
          <a:ln>
            <a:noFill/>
          </a:ln>
        </p:spPr>
      </p:pic>
      <p:sp>
        <p:nvSpPr>
          <p:cNvPr id="92" name="Google Shape;92;p1"/>
          <p:cNvSpPr txBox="1"/>
          <p:nvPr/>
        </p:nvSpPr>
        <p:spPr>
          <a:xfrm>
            <a:off x="94625" y="-5550"/>
            <a:ext cx="1868700" cy="634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700"/>
              <a:buFont typeface="Arial"/>
              <a:buNone/>
            </a:pPr>
            <a:r>
              <a:rPr b="1" i="0" lang="en-GB" sz="1700" u="none" cap="none" strike="noStrike">
                <a:solidFill>
                  <a:schemeClr val="lt1"/>
                </a:solidFill>
                <a:latin typeface="Calibri"/>
                <a:ea typeface="Calibri"/>
                <a:cs typeface="Calibri"/>
                <a:sym typeface="Calibri"/>
              </a:rPr>
              <a:t> </a:t>
            </a:r>
            <a:r>
              <a:rPr b="1" i="0" lang="en-GB" sz="1900" u="none" cap="none" strike="noStrike">
                <a:solidFill>
                  <a:schemeClr val="lt1"/>
                </a:solidFill>
                <a:latin typeface="Calibri"/>
                <a:ea typeface="Calibri"/>
                <a:cs typeface="Calibri"/>
                <a:sym typeface="Calibri"/>
              </a:rPr>
              <a:t>Key texts this term </a:t>
            </a:r>
            <a:endParaRPr b="1" i="0" sz="1900" u="none" cap="none" strike="noStrike">
              <a:solidFill>
                <a:schemeClr val="lt1"/>
              </a:solidFill>
              <a:latin typeface="Calibri"/>
              <a:ea typeface="Calibri"/>
              <a:cs typeface="Calibri"/>
              <a:sym typeface="Calibri"/>
            </a:endParaRPr>
          </a:p>
        </p:txBody>
      </p:sp>
      <p:sp>
        <p:nvSpPr>
          <p:cNvPr id="93" name="Google Shape;93;p1"/>
          <p:cNvSpPr txBox="1"/>
          <p:nvPr/>
        </p:nvSpPr>
        <p:spPr>
          <a:xfrm>
            <a:off x="2355850" y="2588025"/>
            <a:ext cx="2226600" cy="2001000"/>
          </a:xfrm>
          <a:prstGeom prst="rect">
            <a:avLst/>
          </a:prstGeom>
          <a:solidFill>
            <a:srgbClr val="6AA84F"/>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300"/>
              <a:buFont typeface="Arial"/>
              <a:buNone/>
            </a:pPr>
            <a:r>
              <a:rPr b="1" i="0" lang="en-GB" sz="1500" u="none" cap="none" strike="noStrike">
                <a:solidFill>
                  <a:srgbClr val="000000"/>
                </a:solidFill>
                <a:latin typeface="Calibri"/>
                <a:ea typeface="Calibri"/>
                <a:cs typeface="Calibri"/>
                <a:sym typeface="Calibri"/>
              </a:rPr>
              <a:t>K</a:t>
            </a:r>
            <a:r>
              <a:rPr b="1" i="0" lang="en-GB" sz="1400" u="none" cap="none" strike="noStrike">
                <a:solidFill>
                  <a:srgbClr val="000000"/>
                </a:solidFill>
                <a:latin typeface="Calibri"/>
                <a:ea typeface="Calibri"/>
                <a:cs typeface="Calibri"/>
                <a:sym typeface="Calibri"/>
              </a:rPr>
              <a:t>ey songs and rhymes:</a:t>
            </a:r>
            <a:endParaRPr b="1" i="0" sz="1400" u="none" cap="none" strike="noStrike">
              <a:solidFill>
                <a:srgbClr val="000000"/>
              </a:solidFill>
              <a:latin typeface="Calibri"/>
              <a:ea typeface="Calibri"/>
              <a:cs typeface="Calibri"/>
              <a:sym typeface="Calibri"/>
            </a:endParaRPr>
          </a:p>
          <a:p>
            <a:pPr indent="0" lvl="0" marL="0" marR="207009" rtl="0" algn="l">
              <a:spcBef>
                <a:spcPts val="0"/>
              </a:spcBef>
              <a:spcAft>
                <a:spcPts val="0"/>
              </a:spcAft>
              <a:buClr>
                <a:schemeClr val="dk1"/>
              </a:buClr>
              <a:buSzPts val="1100"/>
              <a:buFont typeface="Arial"/>
              <a:buNone/>
            </a:pPr>
            <a:r>
              <a:t/>
            </a:r>
            <a:endParaRPr sz="900">
              <a:solidFill>
                <a:schemeClr val="dk1"/>
              </a:solidFill>
            </a:endParaRPr>
          </a:p>
          <a:p>
            <a:pPr indent="-311150" lvl="0" marL="457200" marR="207009" rtl="0" algn="l">
              <a:spcBef>
                <a:spcPts val="0"/>
              </a:spcBef>
              <a:spcAft>
                <a:spcPts val="0"/>
              </a:spcAft>
              <a:buClr>
                <a:schemeClr val="dk1"/>
              </a:buClr>
              <a:buSzPts val="1300"/>
              <a:buChar char="●"/>
            </a:pPr>
            <a:r>
              <a:rPr lang="en-GB" sz="1300">
                <a:solidFill>
                  <a:schemeClr val="dk1"/>
                </a:solidFill>
              </a:rPr>
              <a:t>Baa Baa Black sheep</a:t>
            </a:r>
            <a:endParaRPr sz="1300">
              <a:solidFill>
                <a:schemeClr val="dk1"/>
              </a:solidFill>
            </a:endParaRPr>
          </a:p>
          <a:p>
            <a:pPr indent="-311150" lvl="0" marL="457200" marR="207009" rtl="0" algn="l">
              <a:spcBef>
                <a:spcPts val="0"/>
              </a:spcBef>
              <a:spcAft>
                <a:spcPts val="0"/>
              </a:spcAft>
              <a:buClr>
                <a:schemeClr val="dk1"/>
              </a:buClr>
              <a:buSzPts val="1300"/>
              <a:buChar char="●"/>
            </a:pPr>
            <a:r>
              <a:rPr lang="en-GB" sz="1300">
                <a:solidFill>
                  <a:schemeClr val="dk1"/>
                </a:solidFill>
              </a:rPr>
              <a:t>Pop goes the Weasel</a:t>
            </a:r>
            <a:endParaRPr sz="1300">
              <a:solidFill>
                <a:schemeClr val="dk1"/>
              </a:solidFill>
            </a:endParaRPr>
          </a:p>
          <a:p>
            <a:pPr indent="-311150" lvl="0" marL="457200" marR="207009" rtl="0" algn="l">
              <a:spcBef>
                <a:spcPts val="0"/>
              </a:spcBef>
              <a:spcAft>
                <a:spcPts val="0"/>
              </a:spcAft>
              <a:buClr>
                <a:schemeClr val="dk1"/>
              </a:buClr>
              <a:buSzPts val="1300"/>
              <a:buChar char="●"/>
            </a:pPr>
            <a:r>
              <a:rPr lang="en-GB" sz="1300">
                <a:solidFill>
                  <a:schemeClr val="dk1"/>
                </a:solidFill>
              </a:rPr>
              <a:t>There’s a tiny caterpillar on a leaf </a:t>
            </a:r>
            <a:endParaRPr sz="1300">
              <a:solidFill>
                <a:schemeClr val="dk1"/>
              </a:solidFill>
            </a:endParaRPr>
          </a:p>
          <a:p>
            <a:pPr indent="0" lvl="0" marL="0" marR="207009" rtl="0" algn="l">
              <a:spcBef>
                <a:spcPts val="0"/>
              </a:spcBef>
              <a:spcAft>
                <a:spcPts val="0"/>
              </a:spcAft>
              <a:buClr>
                <a:schemeClr val="dk1"/>
              </a:buClr>
              <a:buSzPts val="1100"/>
              <a:buFont typeface="Arial"/>
              <a:buNone/>
            </a:pPr>
            <a:r>
              <a:t/>
            </a:r>
            <a:endParaRPr sz="900">
              <a:solidFill>
                <a:schemeClr val="dk1"/>
              </a:solidFill>
            </a:endParaRPr>
          </a:p>
        </p:txBody>
      </p:sp>
      <p:sp>
        <p:nvSpPr>
          <p:cNvPr id="94" name="Google Shape;94;p1"/>
          <p:cNvSpPr txBox="1"/>
          <p:nvPr/>
        </p:nvSpPr>
        <p:spPr>
          <a:xfrm>
            <a:off x="2651625" y="4780125"/>
            <a:ext cx="5326800" cy="1939500"/>
          </a:xfrm>
          <a:prstGeom prst="rect">
            <a:avLst/>
          </a:prstGeom>
          <a:solidFill>
            <a:srgbClr val="FFC000"/>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GB" sz="1800" u="none" cap="none" strike="noStrike">
                <a:solidFill>
                  <a:srgbClr val="000000"/>
                </a:solidFill>
                <a:latin typeface="Calibri"/>
                <a:ea typeface="Calibri"/>
                <a:cs typeface="Calibri"/>
                <a:sym typeface="Calibri"/>
              </a:rPr>
              <a:t>Special events this term include:</a:t>
            </a:r>
            <a:endParaRPr b="1" i="0" sz="18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1" sz="1800">
              <a:latin typeface="Calibri"/>
              <a:ea typeface="Calibri"/>
              <a:cs typeface="Calibri"/>
              <a:sym typeface="Calibri"/>
            </a:endParaRPr>
          </a:p>
          <a:p>
            <a:pPr indent="-317500" lvl="0" marL="914400" rtl="0" algn="l">
              <a:spcBef>
                <a:spcPts val="0"/>
              </a:spcBef>
              <a:spcAft>
                <a:spcPts val="0"/>
              </a:spcAft>
              <a:buClr>
                <a:schemeClr val="dk1"/>
              </a:buClr>
              <a:buSzPts val="1400"/>
              <a:buChar char="❖"/>
            </a:pPr>
            <a:r>
              <a:rPr lang="en-GB">
                <a:solidFill>
                  <a:schemeClr val="dk1"/>
                </a:solidFill>
              </a:rPr>
              <a:t>Parents consultations week beginning 18th - 22nd March</a:t>
            </a:r>
            <a:endParaRPr>
              <a:solidFill>
                <a:schemeClr val="dk1"/>
              </a:solidFill>
            </a:endParaRPr>
          </a:p>
          <a:p>
            <a:pPr indent="-317500" lvl="0" marL="914400" rtl="0" algn="l">
              <a:spcBef>
                <a:spcPts val="0"/>
              </a:spcBef>
              <a:spcAft>
                <a:spcPts val="0"/>
              </a:spcAft>
              <a:buClr>
                <a:schemeClr val="dk1"/>
              </a:buClr>
              <a:buSzPts val="1400"/>
              <a:buChar char="❖"/>
            </a:pPr>
            <a:r>
              <a:rPr lang="en-GB">
                <a:solidFill>
                  <a:schemeClr val="dk1"/>
                </a:solidFill>
              </a:rPr>
              <a:t>Parents invited to bring baby sibling for the children to ask questions related to Growing and Changing Topic</a:t>
            </a:r>
            <a:endParaRPr>
              <a:solidFill>
                <a:schemeClr val="dk1"/>
              </a:solidFill>
            </a:endParaRPr>
          </a:p>
          <a:p>
            <a:pPr indent="-317500" lvl="0" marL="914400" rtl="0" algn="l">
              <a:spcBef>
                <a:spcPts val="0"/>
              </a:spcBef>
              <a:spcAft>
                <a:spcPts val="0"/>
              </a:spcAft>
              <a:buClr>
                <a:schemeClr val="dk1"/>
              </a:buClr>
              <a:buSzPts val="1400"/>
              <a:buChar char="❖"/>
            </a:pPr>
            <a:r>
              <a:rPr lang="en-GB">
                <a:solidFill>
                  <a:schemeClr val="dk1"/>
                </a:solidFill>
              </a:rPr>
              <a:t>School Term ends Thursday 28th March</a:t>
            </a:r>
            <a:endParaRPr>
              <a:solidFill>
                <a:schemeClr val="dk1"/>
              </a:solidFill>
            </a:endParaRPr>
          </a:p>
          <a:p>
            <a:pPr indent="0" lvl="0" marL="0" rtl="0" algn="l">
              <a:spcBef>
                <a:spcPts val="0"/>
              </a:spcBef>
              <a:spcAft>
                <a:spcPts val="0"/>
              </a:spcAft>
              <a:buNone/>
            </a:pPr>
            <a:r>
              <a:t/>
            </a:r>
            <a:endParaRPr>
              <a:solidFill>
                <a:schemeClr val="dk1"/>
              </a:solidFill>
            </a:endParaRPr>
          </a:p>
        </p:txBody>
      </p:sp>
      <p:pic>
        <p:nvPicPr>
          <p:cNvPr id="95" name="Google Shape;95;p1"/>
          <p:cNvPicPr preferRelativeResize="0"/>
          <p:nvPr/>
        </p:nvPicPr>
        <p:blipFill rotWithShape="1">
          <a:blip r:embed="rId6">
            <a:alphaModFix/>
          </a:blip>
          <a:srcRect b="0" l="0" r="0" t="0"/>
          <a:stretch/>
        </p:blipFill>
        <p:spPr>
          <a:xfrm>
            <a:off x="8147601" y="4647799"/>
            <a:ext cx="1909908" cy="1986300"/>
          </a:xfrm>
          <a:prstGeom prst="rect">
            <a:avLst/>
          </a:prstGeom>
          <a:noFill/>
          <a:ln>
            <a:noFill/>
          </a:ln>
        </p:spPr>
      </p:pic>
      <p:pic>
        <p:nvPicPr>
          <p:cNvPr descr="A book cover of a child&#10;&#10;Description automatically generated" id="96" name="Google Shape;96;p1"/>
          <p:cNvPicPr preferRelativeResize="0"/>
          <p:nvPr/>
        </p:nvPicPr>
        <p:blipFill>
          <a:blip r:embed="rId7">
            <a:alphaModFix/>
          </a:blip>
          <a:stretch>
            <a:fillRect/>
          </a:stretch>
        </p:blipFill>
        <p:spPr>
          <a:xfrm>
            <a:off x="355400" y="628650"/>
            <a:ext cx="1182750" cy="1482180"/>
          </a:xfrm>
          <a:prstGeom prst="rect">
            <a:avLst/>
          </a:prstGeom>
          <a:noFill/>
          <a:ln>
            <a:noFill/>
          </a:ln>
        </p:spPr>
      </p:pic>
      <p:pic>
        <p:nvPicPr>
          <p:cNvPr descr="A book cover of a book&#10;&#10;Description automatically generated" id="97" name="Google Shape;97;p1"/>
          <p:cNvPicPr preferRelativeResize="0"/>
          <p:nvPr/>
        </p:nvPicPr>
        <p:blipFill>
          <a:blip r:embed="rId8">
            <a:alphaModFix/>
          </a:blip>
          <a:stretch>
            <a:fillRect/>
          </a:stretch>
        </p:blipFill>
        <p:spPr>
          <a:xfrm>
            <a:off x="134550" y="2241488"/>
            <a:ext cx="1909900" cy="1340622"/>
          </a:xfrm>
          <a:prstGeom prst="rect">
            <a:avLst/>
          </a:prstGeom>
          <a:noFill/>
          <a:ln>
            <a:noFill/>
          </a:ln>
        </p:spPr>
      </p:pic>
      <p:pic>
        <p:nvPicPr>
          <p:cNvPr id="98" name="Google Shape;98;p1"/>
          <p:cNvPicPr preferRelativeResize="0"/>
          <p:nvPr/>
        </p:nvPicPr>
        <p:blipFill>
          <a:blip r:embed="rId9">
            <a:alphaModFix/>
          </a:blip>
          <a:stretch>
            <a:fillRect/>
          </a:stretch>
        </p:blipFill>
        <p:spPr>
          <a:xfrm>
            <a:off x="280925" y="3712767"/>
            <a:ext cx="1496025" cy="1320782"/>
          </a:xfrm>
          <a:prstGeom prst="rect">
            <a:avLst/>
          </a:prstGeom>
          <a:noFill/>
          <a:ln>
            <a:noFill/>
          </a:ln>
        </p:spPr>
      </p:pic>
      <p:pic>
        <p:nvPicPr>
          <p:cNvPr id="99" name="Google Shape;99;p1"/>
          <p:cNvPicPr preferRelativeResize="0"/>
          <p:nvPr/>
        </p:nvPicPr>
        <p:blipFill>
          <a:blip r:embed="rId10">
            <a:alphaModFix/>
          </a:blip>
          <a:stretch>
            <a:fillRect/>
          </a:stretch>
        </p:blipFill>
        <p:spPr>
          <a:xfrm>
            <a:off x="198775" y="5138075"/>
            <a:ext cx="1496025" cy="14960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B0F0"/>
        </a:solidFill>
      </p:bgPr>
    </p:bg>
    <p:spTree>
      <p:nvGrpSpPr>
        <p:cNvPr id="103" name="Shape 103"/>
        <p:cNvGrpSpPr/>
        <p:nvPr/>
      </p:nvGrpSpPr>
      <p:grpSpPr>
        <a:xfrm>
          <a:off x="0" y="0"/>
          <a:ext cx="0" cy="0"/>
          <a:chOff x="0" y="0"/>
          <a:chExt cx="0" cy="0"/>
        </a:xfrm>
      </p:grpSpPr>
      <p:sp>
        <p:nvSpPr>
          <p:cNvPr id="104" name="Google Shape;104;p2"/>
          <p:cNvSpPr txBox="1"/>
          <p:nvPr/>
        </p:nvSpPr>
        <p:spPr>
          <a:xfrm>
            <a:off x="6287350" y="3395350"/>
            <a:ext cx="2882400" cy="3332400"/>
          </a:xfrm>
          <a:prstGeom prst="rect">
            <a:avLst/>
          </a:prstGeom>
          <a:solidFill>
            <a:srgbClr val="BBD6EE"/>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50" u="none" cap="none" strike="noStrike">
                <a:solidFill>
                  <a:schemeClr val="dk1"/>
                </a:solidFill>
                <a:latin typeface="Calibri"/>
                <a:ea typeface="Calibri"/>
                <a:cs typeface="Calibri"/>
                <a:sym typeface="Calibri"/>
              </a:rPr>
              <a:t>We will be:</a:t>
            </a:r>
            <a:endParaRPr b="0" i="0" sz="1450" u="none" cap="none" strike="noStrike">
              <a:solidFill>
                <a:schemeClr val="dk1"/>
              </a:solidFill>
              <a:latin typeface="Calibri"/>
              <a:ea typeface="Calibri"/>
              <a:cs typeface="Calibri"/>
              <a:sym typeface="Calibri"/>
            </a:endParaRPr>
          </a:p>
          <a:p>
            <a:pPr indent="-317500" lvl="0" marL="457200" marR="207009" rtl="0" algn="l">
              <a:spcBef>
                <a:spcPts val="0"/>
              </a:spcBef>
              <a:spcAft>
                <a:spcPts val="0"/>
              </a:spcAft>
              <a:buSzPts val="1400"/>
              <a:buFont typeface="Calibri"/>
              <a:buChar char="●"/>
            </a:pPr>
            <a:r>
              <a:rPr lang="en-GB">
                <a:latin typeface="Calibri"/>
                <a:ea typeface="Calibri"/>
                <a:cs typeface="Calibri"/>
                <a:sym typeface="Calibri"/>
              </a:rPr>
              <a:t>Creating magic marks using crayons and watercolours.</a:t>
            </a:r>
            <a:endParaRPr>
              <a:latin typeface="Calibri"/>
              <a:ea typeface="Calibri"/>
              <a:cs typeface="Calibri"/>
              <a:sym typeface="Calibri"/>
            </a:endParaRPr>
          </a:p>
          <a:p>
            <a:pPr indent="-317500" lvl="0" marL="457200" marR="207009" rtl="0" algn="l">
              <a:spcBef>
                <a:spcPts val="0"/>
              </a:spcBef>
              <a:spcAft>
                <a:spcPts val="0"/>
              </a:spcAft>
              <a:buSzPts val="1400"/>
              <a:buFont typeface="Calibri"/>
              <a:buChar char="●"/>
            </a:pPr>
            <a:r>
              <a:rPr lang="en-GB">
                <a:latin typeface="Calibri"/>
                <a:ea typeface="Calibri"/>
                <a:cs typeface="Calibri"/>
                <a:sym typeface="Calibri"/>
              </a:rPr>
              <a:t>Sequencing</a:t>
            </a:r>
            <a:r>
              <a:rPr lang="en-GB">
                <a:latin typeface="Calibri"/>
                <a:ea typeface="Calibri"/>
                <a:cs typeface="Calibri"/>
                <a:sym typeface="Calibri"/>
              </a:rPr>
              <a:t> and retelling key parts of well known stories. </a:t>
            </a:r>
            <a:endParaRPr>
              <a:latin typeface="Calibri"/>
              <a:ea typeface="Calibri"/>
              <a:cs typeface="Calibri"/>
              <a:sym typeface="Calibri"/>
            </a:endParaRPr>
          </a:p>
          <a:p>
            <a:pPr indent="-317500" lvl="0" marL="457200" marR="207009" rtl="0" algn="l">
              <a:spcBef>
                <a:spcPts val="0"/>
              </a:spcBef>
              <a:spcAft>
                <a:spcPts val="0"/>
              </a:spcAft>
              <a:buSzPts val="1400"/>
              <a:buFont typeface="Calibri"/>
              <a:buChar char="●"/>
            </a:pPr>
            <a:r>
              <a:rPr lang="en-GB">
                <a:latin typeface="Calibri"/>
                <a:ea typeface="Calibri"/>
                <a:cs typeface="Calibri"/>
                <a:sym typeface="Calibri"/>
              </a:rPr>
              <a:t>Exploring Tales Toolkit in small groups and </a:t>
            </a:r>
            <a:r>
              <a:rPr lang="en-GB">
                <a:latin typeface="Calibri"/>
                <a:ea typeface="Calibri"/>
                <a:cs typeface="Calibri"/>
                <a:sym typeface="Calibri"/>
              </a:rPr>
              <a:t>developing</a:t>
            </a:r>
            <a:r>
              <a:rPr lang="en-GB">
                <a:latin typeface="Calibri"/>
                <a:ea typeface="Calibri"/>
                <a:cs typeface="Calibri"/>
                <a:sym typeface="Calibri"/>
              </a:rPr>
              <a:t> our understanding of characters and events in </a:t>
            </a:r>
            <a:r>
              <a:rPr lang="en-GB">
                <a:latin typeface="Calibri"/>
                <a:ea typeface="Calibri"/>
                <a:cs typeface="Calibri"/>
                <a:sym typeface="Calibri"/>
              </a:rPr>
              <a:t>stories.</a:t>
            </a:r>
            <a:endParaRPr>
              <a:latin typeface="Calibri"/>
              <a:ea typeface="Calibri"/>
              <a:cs typeface="Calibri"/>
              <a:sym typeface="Calibri"/>
            </a:endParaRPr>
          </a:p>
          <a:p>
            <a:pPr indent="-317500" lvl="0" marL="457200" marR="207009" rtl="0" algn="l">
              <a:spcBef>
                <a:spcPts val="0"/>
              </a:spcBef>
              <a:spcAft>
                <a:spcPts val="0"/>
              </a:spcAft>
              <a:buSzPts val="1400"/>
              <a:buFont typeface="Calibri"/>
              <a:buChar char="●"/>
            </a:pPr>
            <a:r>
              <a:rPr lang="en-GB">
                <a:latin typeface="Calibri"/>
                <a:ea typeface="Calibri"/>
                <a:cs typeface="Calibri"/>
                <a:sym typeface="Calibri"/>
              </a:rPr>
              <a:t>Developing</a:t>
            </a:r>
            <a:r>
              <a:rPr lang="en-GB">
                <a:latin typeface="Calibri"/>
                <a:ea typeface="Calibri"/>
                <a:cs typeface="Calibri"/>
                <a:sym typeface="Calibri"/>
              </a:rPr>
              <a:t> our use of story language. </a:t>
            </a:r>
            <a:endParaRPr>
              <a:latin typeface="Calibri"/>
              <a:ea typeface="Calibri"/>
              <a:cs typeface="Calibri"/>
              <a:sym typeface="Calibri"/>
            </a:endParaRPr>
          </a:p>
        </p:txBody>
      </p:sp>
      <p:sp>
        <p:nvSpPr>
          <p:cNvPr id="105" name="Google Shape;105;p2"/>
          <p:cNvSpPr txBox="1"/>
          <p:nvPr/>
        </p:nvSpPr>
        <p:spPr>
          <a:xfrm>
            <a:off x="137350" y="49874"/>
            <a:ext cx="3852300" cy="3301500"/>
          </a:xfrm>
          <a:prstGeom prst="rect">
            <a:avLst/>
          </a:prstGeom>
          <a:solidFill>
            <a:srgbClr val="BBD6EE"/>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300"/>
              <a:buFont typeface="Arial"/>
              <a:buNone/>
            </a:pPr>
            <a:r>
              <a:t/>
            </a:r>
            <a:endParaRPr b="0" i="0" sz="1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i="0" lang="en-GB" sz="1450" u="none" cap="none" strike="noStrike">
                <a:solidFill>
                  <a:schemeClr val="dk1"/>
                </a:solidFill>
                <a:latin typeface="Calibri"/>
                <a:ea typeface="Calibri"/>
                <a:cs typeface="Calibri"/>
                <a:sym typeface="Calibri"/>
              </a:rPr>
              <a:t>We will be:</a:t>
            </a:r>
            <a:endParaRPr i="0" sz="1450" u="none" cap="none" strike="noStrike">
              <a:solidFill>
                <a:schemeClr val="dk1"/>
              </a:solidFill>
              <a:latin typeface="Calibri"/>
              <a:ea typeface="Calibri"/>
              <a:cs typeface="Calibri"/>
              <a:sym typeface="Calibri"/>
            </a:endParaRPr>
          </a:p>
          <a:p>
            <a:pPr indent="-320675" lvl="0" marL="457200" marR="207008" rtl="0" algn="l">
              <a:lnSpc>
                <a:spcPct val="100000"/>
              </a:lnSpc>
              <a:spcBef>
                <a:spcPts val="0"/>
              </a:spcBef>
              <a:spcAft>
                <a:spcPts val="0"/>
              </a:spcAft>
              <a:buClr>
                <a:srgbClr val="000000"/>
              </a:buClr>
              <a:buSzPts val="1450"/>
              <a:buFont typeface="Calibri"/>
              <a:buChar char="●"/>
            </a:pPr>
            <a:r>
              <a:rPr i="0" lang="en-GB" sz="1450" u="none" cap="none" strike="noStrike">
                <a:solidFill>
                  <a:srgbClr val="000000"/>
                </a:solidFill>
                <a:latin typeface="Calibri"/>
                <a:ea typeface="Calibri"/>
                <a:cs typeface="Calibri"/>
                <a:sym typeface="Calibri"/>
              </a:rPr>
              <a:t>Exploring and </a:t>
            </a:r>
            <a:r>
              <a:rPr lang="en-GB" sz="1450">
                <a:latin typeface="Calibri"/>
                <a:ea typeface="Calibri"/>
                <a:cs typeface="Calibri"/>
                <a:sym typeface="Calibri"/>
              </a:rPr>
              <a:t>naming our feelings. </a:t>
            </a:r>
            <a:endParaRPr i="0" sz="1450" u="none" cap="none" strike="noStrike">
              <a:solidFill>
                <a:srgbClr val="000000"/>
              </a:solidFill>
              <a:latin typeface="Calibri"/>
              <a:ea typeface="Calibri"/>
              <a:cs typeface="Calibri"/>
              <a:sym typeface="Calibri"/>
            </a:endParaRPr>
          </a:p>
          <a:p>
            <a:pPr indent="-320675" lvl="0" marL="457200" marR="207009" rtl="0" algn="l">
              <a:spcBef>
                <a:spcPts val="0"/>
              </a:spcBef>
              <a:spcAft>
                <a:spcPts val="0"/>
              </a:spcAft>
              <a:buSzPts val="1450"/>
              <a:buFont typeface="Calibri"/>
              <a:buChar char="●"/>
            </a:pPr>
            <a:r>
              <a:rPr lang="en-GB" sz="1450">
                <a:solidFill>
                  <a:schemeClr val="dk1"/>
                </a:solidFill>
                <a:latin typeface="Calibri"/>
                <a:ea typeface="Calibri"/>
                <a:cs typeface="Calibri"/>
                <a:sym typeface="Calibri"/>
              </a:rPr>
              <a:t>Discussing food we like/ dislike to eat linked to our story of the Hungry Caterpillar. </a:t>
            </a:r>
            <a:endParaRPr sz="1450">
              <a:solidFill>
                <a:schemeClr val="dk1"/>
              </a:solidFill>
              <a:latin typeface="Calibri"/>
              <a:ea typeface="Calibri"/>
              <a:cs typeface="Calibri"/>
              <a:sym typeface="Calibri"/>
            </a:endParaRPr>
          </a:p>
          <a:p>
            <a:pPr indent="-320675" lvl="0" marL="457200" marR="207009" rtl="0" algn="l">
              <a:spcBef>
                <a:spcPts val="0"/>
              </a:spcBef>
              <a:spcAft>
                <a:spcPts val="0"/>
              </a:spcAft>
              <a:buClr>
                <a:schemeClr val="dk1"/>
              </a:buClr>
              <a:buSzPts val="1450"/>
              <a:buFont typeface="Calibri"/>
              <a:buChar char="●"/>
            </a:pPr>
            <a:r>
              <a:rPr lang="en-GB" sz="1450">
                <a:solidFill>
                  <a:schemeClr val="dk1"/>
                </a:solidFill>
                <a:latin typeface="Calibri"/>
                <a:ea typeface="Calibri"/>
                <a:cs typeface="Calibri"/>
                <a:sym typeface="Calibri"/>
              </a:rPr>
              <a:t>Exploring turn taking with a range of games and activities. </a:t>
            </a:r>
            <a:endParaRPr sz="1450">
              <a:solidFill>
                <a:schemeClr val="dk1"/>
              </a:solidFill>
              <a:latin typeface="Calibri"/>
              <a:ea typeface="Calibri"/>
              <a:cs typeface="Calibri"/>
              <a:sym typeface="Calibri"/>
            </a:endParaRPr>
          </a:p>
          <a:p>
            <a:pPr indent="-320675" lvl="0" marL="457200" marR="207009" rtl="0" algn="l">
              <a:spcBef>
                <a:spcPts val="0"/>
              </a:spcBef>
              <a:spcAft>
                <a:spcPts val="0"/>
              </a:spcAft>
              <a:buClr>
                <a:schemeClr val="dk1"/>
              </a:buClr>
              <a:buSzPts val="1450"/>
              <a:buFont typeface="Calibri"/>
              <a:buChar char="●"/>
            </a:pPr>
            <a:br>
              <a:rPr lang="en-GB" sz="1450">
                <a:solidFill>
                  <a:schemeClr val="dk1"/>
                </a:solidFill>
                <a:latin typeface="Calibri"/>
                <a:ea typeface="Calibri"/>
                <a:cs typeface="Calibri"/>
                <a:sym typeface="Calibri"/>
              </a:rPr>
            </a:br>
            <a:r>
              <a:rPr lang="en-GB" sz="1450">
                <a:solidFill>
                  <a:schemeClr val="dk1"/>
                </a:solidFill>
                <a:latin typeface="Calibri"/>
                <a:ea typeface="Calibri"/>
                <a:cs typeface="Calibri"/>
                <a:sym typeface="Calibri"/>
              </a:rPr>
              <a:t>Talking about growing: linking to the life cycle: parents to bring babies in?</a:t>
            </a:r>
            <a:endParaRPr sz="1450">
              <a:latin typeface="Calibri"/>
              <a:ea typeface="Calibri"/>
              <a:cs typeface="Calibri"/>
              <a:sym typeface="Calibri"/>
            </a:endParaRPr>
          </a:p>
          <a:p>
            <a:pPr indent="0" lvl="0" marL="457200" marR="207009" rtl="0" algn="l">
              <a:lnSpc>
                <a:spcPct val="100000"/>
              </a:lnSpc>
              <a:spcBef>
                <a:spcPts val="0"/>
              </a:spcBef>
              <a:spcAft>
                <a:spcPts val="0"/>
              </a:spcAft>
              <a:buClr>
                <a:srgbClr val="000000"/>
              </a:buClr>
              <a:buSzPts val="1450"/>
              <a:buFont typeface="Arial"/>
              <a:buNone/>
            </a:pPr>
            <a:r>
              <a:t/>
            </a:r>
            <a:endParaRPr b="0" i="0" sz="1450" u="none" cap="none" strike="noStrike">
              <a:solidFill>
                <a:srgbClr val="000000"/>
              </a:solidFill>
              <a:latin typeface="Calibri"/>
              <a:ea typeface="Calibri"/>
              <a:cs typeface="Calibri"/>
              <a:sym typeface="Calibri"/>
            </a:endParaRPr>
          </a:p>
        </p:txBody>
      </p:sp>
      <p:sp>
        <p:nvSpPr>
          <p:cNvPr id="106" name="Google Shape;106;p2"/>
          <p:cNvSpPr txBox="1"/>
          <p:nvPr/>
        </p:nvSpPr>
        <p:spPr>
          <a:xfrm>
            <a:off x="273470" y="158700"/>
            <a:ext cx="3653612" cy="646331"/>
          </a:xfrm>
          <a:prstGeom prst="rect">
            <a:avLst/>
          </a:prstGeom>
          <a:solidFill>
            <a:srgbClr val="FF33CC"/>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en-GB" sz="1800" u="none" cap="none" strike="noStrike">
                <a:solidFill>
                  <a:schemeClr val="lt1"/>
                </a:solidFill>
                <a:latin typeface="Calibri"/>
                <a:ea typeface="Calibri"/>
                <a:cs typeface="Calibri"/>
                <a:sym typeface="Calibri"/>
              </a:rPr>
              <a:t>   Personal, Social and Emotional Development</a:t>
            </a:r>
            <a:endParaRPr b="0" i="0" sz="1400" u="none" cap="none" strike="noStrike">
              <a:solidFill>
                <a:srgbClr val="000000"/>
              </a:solidFill>
              <a:latin typeface="Arial"/>
              <a:ea typeface="Arial"/>
              <a:cs typeface="Arial"/>
              <a:sym typeface="Arial"/>
            </a:endParaRPr>
          </a:p>
        </p:txBody>
      </p:sp>
      <p:sp>
        <p:nvSpPr>
          <p:cNvPr id="107" name="Google Shape;107;p2"/>
          <p:cNvSpPr txBox="1"/>
          <p:nvPr/>
        </p:nvSpPr>
        <p:spPr>
          <a:xfrm>
            <a:off x="8097700" y="49875"/>
            <a:ext cx="3852300" cy="2728200"/>
          </a:xfrm>
          <a:prstGeom prst="rect">
            <a:avLst/>
          </a:prstGeom>
          <a:solidFill>
            <a:srgbClr val="BBD6EE"/>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5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50" u="none" cap="none" strike="noStrike">
                <a:solidFill>
                  <a:schemeClr val="dk1"/>
                </a:solidFill>
                <a:latin typeface="Calibri"/>
                <a:ea typeface="Calibri"/>
                <a:cs typeface="Calibri"/>
                <a:sym typeface="Calibri"/>
              </a:rPr>
              <a:t>We will be:</a:t>
            </a:r>
            <a:endParaRPr b="0" i="0" sz="1450" u="none" cap="none" strike="noStrike">
              <a:solidFill>
                <a:schemeClr val="dk1"/>
              </a:solidFill>
              <a:latin typeface="Calibri"/>
              <a:ea typeface="Calibri"/>
              <a:cs typeface="Calibri"/>
              <a:sym typeface="Calibri"/>
            </a:endParaRPr>
          </a:p>
          <a:p>
            <a:pPr indent="-320675" lvl="0" marL="457200" marR="207009" rtl="0" algn="l">
              <a:lnSpc>
                <a:spcPct val="100000"/>
              </a:lnSpc>
              <a:spcBef>
                <a:spcPts val="0"/>
              </a:spcBef>
              <a:spcAft>
                <a:spcPts val="0"/>
              </a:spcAft>
              <a:buClr>
                <a:schemeClr val="dk1"/>
              </a:buClr>
              <a:buSzPts val="1450"/>
              <a:buFont typeface="Calibri"/>
              <a:buChar char="●"/>
            </a:pPr>
            <a:r>
              <a:rPr b="0" i="0" lang="en-GB" sz="1450" u="none" cap="none" strike="noStrike">
                <a:solidFill>
                  <a:srgbClr val="000000"/>
                </a:solidFill>
                <a:latin typeface="Calibri"/>
                <a:ea typeface="Calibri"/>
                <a:cs typeface="Calibri"/>
                <a:sym typeface="Calibri"/>
              </a:rPr>
              <a:t>Carrying out a range of listening and attention games in small groups. </a:t>
            </a:r>
            <a:endParaRPr b="0" i="0" sz="1450" u="none" cap="none" strike="noStrike">
              <a:solidFill>
                <a:srgbClr val="000000"/>
              </a:solidFill>
              <a:latin typeface="Calibri"/>
              <a:ea typeface="Calibri"/>
              <a:cs typeface="Calibri"/>
              <a:sym typeface="Calibri"/>
            </a:endParaRPr>
          </a:p>
          <a:p>
            <a:pPr indent="-320675" lvl="0" marL="457200" marR="0" rtl="0" algn="l">
              <a:lnSpc>
                <a:spcPct val="100000"/>
              </a:lnSpc>
              <a:spcBef>
                <a:spcPts val="0"/>
              </a:spcBef>
              <a:spcAft>
                <a:spcPts val="0"/>
              </a:spcAft>
              <a:buClr>
                <a:schemeClr val="dk1"/>
              </a:buClr>
              <a:buSzPts val="1450"/>
              <a:buFont typeface="Calibri"/>
              <a:buChar char="●"/>
            </a:pPr>
            <a:r>
              <a:rPr b="0" i="0" lang="en-GB" sz="1450" u="none" cap="none" strike="noStrike">
                <a:solidFill>
                  <a:schemeClr val="dk1"/>
                </a:solidFill>
                <a:latin typeface="Calibri"/>
                <a:ea typeface="Calibri"/>
                <a:cs typeface="Calibri"/>
                <a:sym typeface="Calibri"/>
              </a:rPr>
              <a:t>Exploring and developing  language skills and vocabulary through the core texts.</a:t>
            </a:r>
            <a:endParaRPr sz="1450">
              <a:latin typeface="Calibri"/>
              <a:ea typeface="Calibri"/>
              <a:cs typeface="Calibri"/>
              <a:sym typeface="Calibri"/>
            </a:endParaRPr>
          </a:p>
          <a:p>
            <a:pPr indent="-320675" lvl="0" marL="457200" marR="207009" rtl="0" algn="l">
              <a:spcBef>
                <a:spcPts val="0"/>
              </a:spcBef>
              <a:spcAft>
                <a:spcPts val="0"/>
              </a:spcAft>
              <a:buSzPts val="1450"/>
              <a:buFont typeface="Calibri"/>
              <a:buChar char="●"/>
            </a:pPr>
            <a:r>
              <a:rPr lang="en-GB" sz="1450">
                <a:latin typeface="Calibri"/>
                <a:ea typeface="Calibri"/>
                <a:cs typeface="Calibri"/>
                <a:sym typeface="Calibri"/>
              </a:rPr>
              <a:t>Learn different makaton signs that link to growth and change - flower, big, small, baby, bottle, milk, and nappy.</a:t>
            </a:r>
            <a:endParaRPr sz="1450">
              <a:latin typeface="Calibri"/>
              <a:ea typeface="Calibri"/>
              <a:cs typeface="Calibri"/>
              <a:sym typeface="Calibri"/>
            </a:endParaRPr>
          </a:p>
          <a:p>
            <a:pPr indent="0" lvl="0" marL="457200" marR="207009" rtl="0" algn="l">
              <a:spcBef>
                <a:spcPts val="0"/>
              </a:spcBef>
              <a:spcAft>
                <a:spcPts val="0"/>
              </a:spcAft>
              <a:buNone/>
            </a:pPr>
            <a:r>
              <a:t/>
            </a:r>
            <a:endParaRPr sz="1450">
              <a:latin typeface="Calibri"/>
              <a:ea typeface="Calibri"/>
              <a:cs typeface="Calibri"/>
              <a:sym typeface="Calibri"/>
            </a:endParaRPr>
          </a:p>
        </p:txBody>
      </p:sp>
      <p:sp>
        <p:nvSpPr>
          <p:cNvPr id="108" name="Google Shape;108;p2"/>
          <p:cNvSpPr txBox="1"/>
          <p:nvPr/>
        </p:nvSpPr>
        <p:spPr>
          <a:xfrm>
            <a:off x="4117525" y="49875"/>
            <a:ext cx="3852300" cy="2739900"/>
          </a:xfrm>
          <a:prstGeom prst="rect">
            <a:avLst/>
          </a:prstGeom>
          <a:solidFill>
            <a:srgbClr val="BBD6EE"/>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50"/>
              <a:buFont typeface="Arial"/>
              <a:buNone/>
            </a:pPr>
            <a:r>
              <a:rPr b="0" i="0" lang="en-GB" sz="1450" u="none" cap="none" strike="noStrike">
                <a:solidFill>
                  <a:schemeClr val="dk1"/>
                </a:solidFill>
                <a:latin typeface="Calibri"/>
                <a:ea typeface="Calibri"/>
                <a:cs typeface="Calibri"/>
                <a:sym typeface="Calibri"/>
              </a:rPr>
              <a:t>We will be: </a:t>
            </a:r>
            <a:endParaRPr b="0" i="0" sz="1450" u="none" cap="none" strike="noStrike">
              <a:solidFill>
                <a:srgbClr val="000000"/>
              </a:solidFill>
              <a:latin typeface="Calibri"/>
              <a:ea typeface="Calibri"/>
              <a:cs typeface="Calibri"/>
              <a:sym typeface="Calibri"/>
            </a:endParaRPr>
          </a:p>
          <a:p>
            <a:pPr indent="-320675" lvl="0" marL="457200" marR="0" rtl="0" algn="l">
              <a:lnSpc>
                <a:spcPct val="100000"/>
              </a:lnSpc>
              <a:spcBef>
                <a:spcPts val="0"/>
              </a:spcBef>
              <a:spcAft>
                <a:spcPts val="0"/>
              </a:spcAft>
              <a:buClr>
                <a:srgbClr val="000000"/>
              </a:buClr>
              <a:buSzPts val="1450"/>
              <a:buFont typeface="Calibri"/>
              <a:buChar char="●"/>
            </a:pPr>
            <a:r>
              <a:rPr b="0" i="0" lang="en-GB" sz="1450" u="none" cap="none" strike="noStrike">
                <a:solidFill>
                  <a:srgbClr val="000000"/>
                </a:solidFill>
                <a:latin typeface="Calibri"/>
                <a:ea typeface="Calibri"/>
                <a:cs typeface="Calibri"/>
                <a:sym typeface="Calibri"/>
              </a:rPr>
              <a:t>Developing our balls skills. </a:t>
            </a:r>
            <a:endParaRPr b="0" i="0" sz="1450" u="none" cap="none" strike="noStrike">
              <a:solidFill>
                <a:srgbClr val="000000"/>
              </a:solidFill>
              <a:latin typeface="Calibri"/>
              <a:ea typeface="Calibri"/>
              <a:cs typeface="Calibri"/>
              <a:sym typeface="Calibri"/>
            </a:endParaRPr>
          </a:p>
          <a:p>
            <a:pPr indent="-320675" lvl="0" marL="457200" marR="0" rtl="0" algn="l">
              <a:lnSpc>
                <a:spcPct val="100000"/>
              </a:lnSpc>
              <a:spcBef>
                <a:spcPts val="0"/>
              </a:spcBef>
              <a:spcAft>
                <a:spcPts val="0"/>
              </a:spcAft>
              <a:buClr>
                <a:schemeClr val="dk1"/>
              </a:buClr>
              <a:buSzPts val="1450"/>
              <a:buFont typeface="Calibri"/>
              <a:buChar char="●"/>
            </a:pPr>
            <a:r>
              <a:rPr b="0" i="0" lang="en-GB" sz="1450" u="none" cap="none" strike="noStrike">
                <a:solidFill>
                  <a:schemeClr val="dk1"/>
                </a:solidFill>
                <a:latin typeface="Calibri"/>
                <a:ea typeface="Calibri"/>
                <a:cs typeface="Calibri"/>
                <a:sym typeface="Calibri"/>
              </a:rPr>
              <a:t>Continuing to developing independence with self-care such as washing hands before meals, after toileting. </a:t>
            </a:r>
            <a:endParaRPr b="0" i="0" sz="1450" u="none" cap="none" strike="noStrike">
              <a:solidFill>
                <a:schemeClr val="dk1"/>
              </a:solidFill>
              <a:latin typeface="Calibri"/>
              <a:ea typeface="Calibri"/>
              <a:cs typeface="Calibri"/>
              <a:sym typeface="Calibri"/>
            </a:endParaRPr>
          </a:p>
          <a:p>
            <a:pPr indent="-320675" lvl="0" marL="457200" marR="0" rtl="0" algn="l">
              <a:lnSpc>
                <a:spcPct val="100000"/>
              </a:lnSpc>
              <a:spcBef>
                <a:spcPts val="0"/>
              </a:spcBef>
              <a:spcAft>
                <a:spcPts val="0"/>
              </a:spcAft>
              <a:buClr>
                <a:schemeClr val="dk1"/>
              </a:buClr>
              <a:buSzPts val="1450"/>
              <a:buFont typeface="Calibri"/>
              <a:buChar char="●"/>
            </a:pPr>
            <a:r>
              <a:rPr b="0" i="0" lang="en-GB" sz="1450" u="none" cap="none" strike="noStrike">
                <a:solidFill>
                  <a:schemeClr val="dk1"/>
                </a:solidFill>
                <a:latin typeface="Calibri"/>
                <a:ea typeface="Calibri"/>
                <a:cs typeface="Calibri"/>
                <a:sym typeface="Calibri"/>
              </a:rPr>
              <a:t>Support independence with dressing. </a:t>
            </a:r>
            <a:endParaRPr b="0" i="0" sz="1450" u="none" cap="none" strike="noStrike">
              <a:solidFill>
                <a:schemeClr val="dk1"/>
              </a:solidFill>
              <a:latin typeface="Calibri"/>
              <a:ea typeface="Calibri"/>
              <a:cs typeface="Calibri"/>
              <a:sym typeface="Calibri"/>
            </a:endParaRPr>
          </a:p>
          <a:p>
            <a:pPr indent="-320675" lvl="0" marL="457200" marR="0" rtl="0" algn="l">
              <a:lnSpc>
                <a:spcPct val="100000"/>
              </a:lnSpc>
              <a:spcBef>
                <a:spcPts val="0"/>
              </a:spcBef>
              <a:spcAft>
                <a:spcPts val="0"/>
              </a:spcAft>
              <a:buClr>
                <a:schemeClr val="dk1"/>
              </a:buClr>
              <a:buSzPts val="1450"/>
              <a:buFont typeface="Calibri"/>
              <a:buChar char="●"/>
            </a:pPr>
            <a:r>
              <a:rPr lang="en-GB" sz="1450">
                <a:solidFill>
                  <a:schemeClr val="dk1"/>
                </a:solidFill>
                <a:latin typeface="Calibri"/>
                <a:ea typeface="Calibri"/>
                <a:cs typeface="Calibri"/>
                <a:sym typeface="Calibri"/>
              </a:rPr>
              <a:t>Exploring different foods and focusing on foods that are good for us to eat. </a:t>
            </a:r>
            <a:endParaRPr sz="1450">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t/>
            </a:r>
            <a:endParaRPr sz="1450">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Clr>
                <a:srgbClr val="000000"/>
              </a:buClr>
              <a:buSzPts val="1450"/>
              <a:buFont typeface="Arial"/>
              <a:buNone/>
            </a:pPr>
            <a:r>
              <a:t/>
            </a:r>
            <a:endParaRPr b="0" i="0" sz="1450" u="none" cap="none" strike="noStrike">
              <a:solidFill>
                <a:schemeClr val="dk1"/>
              </a:solidFill>
              <a:latin typeface="Calibri"/>
              <a:ea typeface="Calibri"/>
              <a:cs typeface="Calibri"/>
              <a:sym typeface="Calibri"/>
            </a:endParaRPr>
          </a:p>
        </p:txBody>
      </p:sp>
      <p:sp>
        <p:nvSpPr>
          <p:cNvPr id="109" name="Google Shape;109;p2"/>
          <p:cNvSpPr txBox="1"/>
          <p:nvPr/>
        </p:nvSpPr>
        <p:spPr>
          <a:xfrm>
            <a:off x="4852963" y="158694"/>
            <a:ext cx="2381400" cy="369300"/>
          </a:xfrm>
          <a:prstGeom prst="rect">
            <a:avLst/>
          </a:prstGeom>
          <a:solidFill>
            <a:schemeClr val="accent4"/>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en-GB" sz="1800" u="none" cap="none" strike="noStrike">
                <a:solidFill>
                  <a:schemeClr val="lt1"/>
                </a:solidFill>
                <a:latin typeface="Calibri"/>
                <a:ea typeface="Calibri"/>
                <a:cs typeface="Calibri"/>
                <a:sym typeface="Calibri"/>
              </a:rPr>
              <a:t>Physical Development</a:t>
            </a:r>
            <a:endParaRPr b="0" i="0" sz="1400" u="none" cap="none" strike="noStrike">
              <a:solidFill>
                <a:srgbClr val="000000"/>
              </a:solidFill>
              <a:latin typeface="Arial"/>
              <a:ea typeface="Arial"/>
              <a:cs typeface="Arial"/>
              <a:sym typeface="Arial"/>
            </a:endParaRPr>
          </a:p>
        </p:txBody>
      </p:sp>
      <p:sp>
        <p:nvSpPr>
          <p:cNvPr id="110" name="Google Shape;110;p2"/>
          <p:cNvSpPr txBox="1"/>
          <p:nvPr/>
        </p:nvSpPr>
        <p:spPr>
          <a:xfrm>
            <a:off x="8535301" y="158700"/>
            <a:ext cx="3143400" cy="369300"/>
          </a:xfrm>
          <a:prstGeom prst="rect">
            <a:avLst/>
          </a:prstGeom>
          <a:solidFill>
            <a:schemeClr val="accen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lt1"/>
                </a:solidFill>
                <a:latin typeface="Calibri"/>
                <a:ea typeface="Calibri"/>
                <a:cs typeface="Calibri"/>
                <a:sym typeface="Calibri"/>
              </a:rPr>
              <a:t> Communication and Language</a:t>
            </a:r>
            <a:endParaRPr b="0" i="0" sz="1400" u="none" cap="none" strike="noStrike">
              <a:solidFill>
                <a:srgbClr val="000000"/>
              </a:solidFill>
              <a:latin typeface="Arial"/>
              <a:ea typeface="Arial"/>
              <a:cs typeface="Arial"/>
              <a:sym typeface="Arial"/>
            </a:endParaRPr>
          </a:p>
        </p:txBody>
      </p:sp>
      <p:sp>
        <p:nvSpPr>
          <p:cNvPr id="111" name="Google Shape;111;p2"/>
          <p:cNvSpPr txBox="1"/>
          <p:nvPr/>
        </p:nvSpPr>
        <p:spPr>
          <a:xfrm>
            <a:off x="7034200" y="3554405"/>
            <a:ext cx="1388700" cy="369300"/>
          </a:xfrm>
          <a:prstGeom prst="rect">
            <a:avLst/>
          </a:prstGeom>
          <a:solidFill>
            <a:srgbClr val="00B050"/>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    </a:t>
            </a:r>
            <a:r>
              <a:rPr b="0" i="0" lang="en-GB" sz="1800" u="none" cap="none" strike="noStrike">
                <a:solidFill>
                  <a:schemeClr val="lt1"/>
                </a:solidFill>
                <a:latin typeface="Calibri"/>
                <a:ea typeface="Calibri"/>
                <a:cs typeface="Calibri"/>
                <a:sym typeface="Calibri"/>
              </a:rPr>
              <a:t>Literacy</a:t>
            </a:r>
            <a:endParaRPr b="0" i="0" sz="1400" u="none" cap="none" strike="noStrike">
              <a:solidFill>
                <a:srgbClr val="000000"/>
              </a:solidFill>
              <a:latin typeface="Arial"/>
              <a:ea typeface="Arial"/>
              <a:cs typeface="Arial"/>
              <a:sym typeface="Arial"/>
            </a:endParaRPr>
          </a:p>
        </p:txBody>
      </p:sp>
      <p:sp>
        <p:nvSpPr>
          <p:cNvPr id="112" name="Google Shape;112;p2"/>
          <p:cNvSpPr txBox="1"/>
          <p:nvPr/>
        </p:nvSpPr>
        <p:spPr>
          <a:xfrm>
            <a:off x="9223025" y="2915800"/>
            <a:ext cx="2882400" cy="3720900"/>
          </a:xfrm>
          <a:prstGeom prst="rect">
            <a:avLst/>
          </a:prstGeom>
          <a:solidFill>
            <a:srgbClr val="BBD6EE"/>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300"/>
              <a:buFont typeface="Calibri"/>
              <a:buNone/>
            </a:pPr>
            <a:r>
              <a:t/>
            </a:r>
            <a:endParaRPr b="0" i="0" sz="1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300"/>
              <a:buFont typeface="Calibri"/>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300"/>
              <a:buFont typeface="Calibri"/>
              <a:buNone/>
            </a:pPr>
            <a:r>
              <a:rPr b="0" i="0" lang="en-GB" sz="1450" u="none" cap="none" strike="noStrike">
                <a:solidFill>
                  <a:schemeClr val="dk1"/>
                </a:solidFill>
                <a:latin typeface="Calibri"/>
                <a:ea typeface="Calibri"/>
                <a:cs typeface="Calibri"/>
                <a:sym typeface="Calibri"/>
              </a:rPr>
              <a:t>We will be: - </a:t>
            </a:r>
            <a:endParaRPr sz="1450">
              <a:solidFill>
                <a:schemeClr val="dk1"/>
              </a:solidFill>
              <a:latin typeface="Calibri"/>
              <a:ea typeface="Calibri"/>
              <a:cs typeface="Calibri"/>
              <a:sym typeface="Calibri"/>
            </a:endParaRPr>
          </a:p>
          <a:p>
            <a:pPr indent="-320675" lvl="0" marL="457200" marR="0" rtl="0" algn="l">
              <a:lnSpc>
                <a:spcPct val="100000"/>
              </a:lnSpc>
              <a:spcBef>
                <a:spcPts val="0"/>
              </a:spcBef>
              <a:spcAft>
                <a:spcPts val="0"/>
              </a:spcAft>
              <a:buClr>
                <a:schemeClr val="dk1"/>
              </a:buClr>
              <a:buSzPts val="1450"/>
              <a:buFont typeface="Calibri"/>
              <a:buChar char="●"/>
            </a:pPr>
            <a:r>
              <a:rPr lang="en-GB" sz="1450">
                <a:solidFill>
                  <a:schemeClr val="dk1"/>
                </a:solidFill>
                <a:latin typeface="Calibri"/>
                <a:ea typeface="Calibri"/>
                <a:cs typeface="Calibri"/>
                <a:sym typeface="Calibri"/>
              </a:rPr>
              <a:t>Using spatial and positional language</a:t>
            </a:r>
            <a:endParaRPr sz="1450">
              <a:solidFill>
                <a:schemeClr val="dk1"/>
              </a:solidFill>
              <a:latin typeface="Calibri"/>
              <a:ea typeface="Calibri"/>
              <a:cs typeface="Calibri"/>
              <a:sym typeface="Calibri"/>
            </a:endParaRPr>
          </a:p>
          <a:p>
            <a:pPr indent="-320675" lvl="0" marL="457200" marR="0" rtl="0" algn="l">
              <a:lnSpc>
                <a:spcPct val="100000"/>
              </a:lnSpc>
              <a:spcBef>
                <a:spcPts val="0"/>
              </a:spcBef>
              <a:spcAft>
                <a:spcPts val="0"/>
              </a:spcAft>
              <a:buClr>
                <a:schemeClr val="dk1"/>
              </a:buClr>
              <a:buSzPts val="1450"/>
              <a:buFont typeface="Calibri"/>
              <a:buChar char="●"/>
            </a:pPr>
            <a:r>
              <a:rPr lang="en-GB" sz="1450">
                <a:solidFill>
                  <a:schemeClr val="dk1"/>
                </a:solidFill>
                <a:latin typeface="Calibri"/>
                <a:ea typeface="Calibri"/>
                <a:cs typeface="Calibri"/>
                <a:sym typeface="Calibri"/>
              </a:rPr>
              <a:t>Measuring objects/plants. </a:t>
            </a:r>
            <a:endParaRPr sz="1450">
              <a:solidFill>
                <a:schemeClr val="dk1"/>
              </a:solidFill>
              <a:latin typeface="Calibri"/>
              <a:ea typeface="Calibri"/>
              <a:cs typeface="Calibri"/>
              <a:sym typeface="Calibri"/>
            </a:endParaRPr>
          </a:p>
          <a:p>
            <a:pPr indent="-320675" lvl="0" marL="457200" rtl="0" algn="l">
              <a:lnSpc>
                <a:spcPct val="107916"/>
              </a:lnSpc>
              <a:spcBef>
                <a:spcPts val="0"/>
              </a:spcBef>
              <a:spcAft>
                <a:spcPts val="0"/>
              </a:spcAft>
              <a:buClr>
                <a:schemeClr val="dk1"/>
              </a:buClr>
              <a:buSzPts val="1450"/>
              <a:buFont typeface="Calibri"/>
              <a:buChar char="●"/>
            </a:pPr>
            <a:r>
              <a:rPr lang="en-GB" sz="1450">
                <a:solidFill>
                  <a:schemeClr val="dk1"/>
                </a:solidFill>
                <a:latin typeface="Calibri"/>
                <a:ea typeface="Calibri"/>
                <a:cs typeface="Calibri"/>
                <a:sym typeface="Calibri"/>
              </a:rPr>
              <a:t>Noticing how many objects there are in a group. </a:t>
            </a:r>
            <a:endParaRPr sz="1450">
              <a:solidFill>
                <a:schemeClr val="dk1"/>
              </a:solidFill>
              <a:latin typeface="Calibri"/>
              <a:ea typeface="Calibri"/>
              <a:cs typeface="Calibri"/>
              <a:sym typeface="Calibri"/>
            </a:endParaRPr>
          </a:p>
          <a:p>
            <a:pPr indent="-320675" lvl="0" marL="457200" rtl="0" algn="l">
              <a:lnSpc>
                <a:spcPct val="107916"/>
              </a:lnSpc>
              <a:spcBef>
                <a:spcPts val="0"/>
              </a:spcBef>
              <a:spcAft>
                <a:spcPts val="0"/>
              </a:spcAft>
              <a:buClr>
                <a:schemeClr val="dk1"/>
              </a:buClr>
              <a:buSzPts val="1450"/>
              <a:buFont typeface="Calibri"/>
              <a:buChar char="●"/>
            </a:pPr>
            <a:r>
              <a:rPr lang="en-GB" sz="1450">
                <a:solidFill>
                  <a:schemeClr val="dk1"/>
                </a:solidFill>
                <a:latin typeface="Calibri"/>
                <a:ea typeface="Calibri"/>
                <a:cs typeface="Calibri"/>
                <a:sym typeface="Calibri"/>
              </a:rPr>
              <a:t>Supporting children to notice when there is more/less of something. </a:t>
            </a:r>
            <a:endParaRPr sz="1450">
              <a:solidFill>
                <a:schemeClr val="dk1"/>
              </a:solidFill>
              <a:latin typeface="Calibri"/>
              <a:ea typeface="Calibri"/>
              <a:cs typeface="Calibri"/>
              <a:sym typeface="Calibri"/>
            </a:endParaRPr>
          </a:p>
          <a:p>
            <a:pPr indent="-320675" lvl="0" marL="457200" marR="207009" rtl="0" algn="l">
              <a:spcBef>
                <a:spcPts val="0"/>
              </a:spcBef>
              <a:spcAft>
                <a:spcPts val="0"/>
              </a:spcAft>
              <a:buClr>
                <a:schemeClr val="dk1"/>
              </a:buClr>
              <a:buSzPts val="1450"/>
              <a:buFont typeface="Calibri"/>
              <a:buChar char="●"/>
            </a:pPr>
            <a:r>
              <a:rPr lang="en-GB" sz="1450">
                <a:solidFill>
                  <a:schemeClr val="dk1"/>
                </a:solidFill>
                <a:latin typeface="Calibri"/>
                <a:ea typeface="Calibri"/>
                <a:cs typeface="Calibri"/>
                <a:sym typeface="Calibri"/>
              </a:rPr>
              <a:t>U</a:t>
            </a:r>
            <a:r>
              <a:rPr lang="en-GB" sz="1450">
                <a:solidFill>
                  <a:schemeClr val="dk1"/>
                </a:solidFill>
                <a:latin typeface="Calibri"/>
                <a:ea typeface="Calibri"/>
                <a:cs typeface="Calibri"/>
                <a:sym typeface="Calibri"/>
              </a:rPr>
              <a:t>sing the language of comparison when exploring our environment  - bigger, smaller etc. </a:t>
            </a:r>
            <a:endParaRPr sz="1450">
              <a:solidFill>
                <a:schemeClr val="dk1"/>
              </a:solidFill>
              <a:latin typeface="Calibri"/>
              <a:ea typeface="Calibri"/>
              <a:cs typeface="Calibri"/>
              <a:sym typeface="Calibri"/>
            </a:endParaRPr>
          </a:p>
          <a:p>
            <a:pPr indent="0" lvl="0" marL="457200" marR="207009" rtl="0" algn="l">
              <a:spcBef>
                <a:spcPts val="0"/>
              </a:spcBef>
              <a:spcAft>
                <a:spcPts val="0"/>
              </a:spcAft>
              <a:buNone/>
            </a:pPr>
            <a:r>
              <a:t/>
            </a:r>
            <a:endParaRPr sz="1450">
              <a:solidFill>
                <a:schemeClr val="dk1"/>
              </a:solidFill>
              <a:latin typeface="Calibri"/>
              <a:ea typeface="Calibri"/>
              <a:cs typeface="Calibri"/>
              <a:sym typeface="Calibri"/>
            </a:endParaRPr>
          </a:p>
        </p:txBody>
      </p:sp>
      <p:sp>
        <p:nvSpPr>
          <p:cNvPr id="113" name="Google Shape;113;p2"/>
          <p:cNvSpPr txBox="1"/>
          <p:nvPr/>
        </p:nvSpPr>
        <p:spPr>
          <a:xfrm>
            <a:off x="3280450" y="3435100"/>
            <a:ext cx="2746200" cy="3409500"/>
          </a:xfrm>
          <a:prstGeom prst="rect">
            <a:avLst/>
          </a:prstGeom>
          <a:solidFill>
            <a:srgbClr val="BBD6EE">
              <a:alpha val="96078"/>
            </a:srgbClr>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300"/>
              <a:buFont typeface="Arial"/>
              <a:buNone/>
            </a:pPr>
            <a:r>
              <a:t/>
            </a:r>
            <a:endParaRPr>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300"/>
              <a:buFont typeface="Arial"/>
              <a:buNone/>
            </a:pPr>
            <a:r>
              <a:t/>
            </a:r>
            <a:endParaRPr>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300"/>
              <a:buFont typeface="Arial"/>
              <a:buNone/>
            </a:pPr>
            <a:r>
              <a:rPr b="0" i="0" lang="en-GB" sz="1450" u="none" cap="none" strike="noStrike">
                <a:solidFill>
                  <a:schemeClr val="dk1"/>
                </a:solidFill>
                <a:latin typeface="Calibri"/>
                <a:ea typeface="Calibri"/>
                <a:cs typeface="Calibri"/>
                <a:sym typeface="Calibri"/>
              </a:rPr>
              <a:t>We will be: </a:t>
            </a:r>
            <a:endParaRPr b="0" i="0" sz="1450" u="none" cap="none" strike="noStrike">
              <a:solidFill>
                <a:schemeClr val="dk1"/>
              </a:solidFill>
              <a:latin typeface="Calibri"/>
              <a:ea typeface="Calibri"/>
              <a:cs typeface="Calibri"/>
              <a:sym typeface="Calibri"/>
            </a:endParaRPr>
          </a:p>
          <a:p>
            <a:pPr indent="-320675" lvl="0" marL="457200" marR="207008" rtl="0" algn="l">
              <a:lnSpc>
                <a:spcPct val="100000"/>
              </a:lnSpc>
              <a:spcBef>
                <a:spcPts val="0"/>
              </a:spcBef>
              <a:spcAft>
                <a:spcPts val="0"/>
              </a:spcAft>
              <a:buClr>
                <a:schemeClr val="dk1"/>
              </a:buClr>
              <a:buSzPts val="1450"/>
              <a:buFont typeface="Calibri"/>
              <a:buChar char="●"/>
            </a:pPr>
            <a:r>
              <a:rPr lang="en-GB" sz="1450">
                <a:solidFill>
                  <a:schemeClr val="dk1"/>
                </a:solidFill>
                <a:latin typeface="Calibri"/>
                <a:ea typeface="Calibri"/>
                <a:cs typeface="Calibri"/>
                <a:sym typeface="Calibri"/>
              </a:rPr>
              <a:t>P</a:t>
            </a:r>
            <a:r>
              <a:rPr b="0" i="0" lang="en-GB" sz="1450" u="none" cap="none" strike="noStrike">
                <a:solidFill>
                  <a:schemeClr val="dk1"/>
                </a:solidFill>
                <a:latin typeface="Calibri"/>
                <a:ea typeface="Calibri"/>
                <a:cs typeface="Calibri"/>
                <a:sym typeface="Calibri"/>
              </a:rPr>
              <a:t>laying musical instruments. </a:t>
            </a:r>
            <a:endParaRPr b="0" i="0" sz="1450" u="none" cap="none" strike="noStrike">
              <a:solidFill>
                <a:schemeClr val="dk1"/>
              </a:solidFill>
              <a:latin typeface="Calibri"/>
              <a:ea typeface="Calibri"/>
              <a:cs typeface="Calibri"/>
              <a:sym typeface="Calibri"/>
            </a:endParaRPr>
          </a:p>
          <a:p>
            <a:pPr indent="-320675" lvl="0" marL="457200" marR="207009" rtl="0" algn="l">
              <a:lnSpc>
                <a:spcPct val="100000"/>
              </a:lnSpc>
              <a:spcBef>
                <a:spcPts val="0"/>
              </a:spcBef>
              <a:spcAft>
                <a:spcPts val="0"/>
              </a:spcAft>
              <a:buClr>
                <a:schemeClr val="dk1"/>
              </a:buClr>
              <a:buSzPts val="1450"/>
              <a:buFont typeface="Calibri"/>
              <a:buChar char="●"/>
            </a:pPr>
            <a:r>
              <a:rPr lang="en-GB" sz="1450">
                <a:solidFill>
                  <a:schemeClr val="dk1"/>
                </a:solidFill>
                <a:latin typeface="Calibri"/>
                <a:ea typeface="Calibri"/>
                <a:cs typeface="Calibri"/>
                <a:sym typeface="Calibri"/>
              </a:rPr>
              <a:t>Making our own instruments with a variety of materials. </a:t>
            </a:r>
            <a:endParaRPr sz="1450">
              <a:solidFill>
                <a:schemeClr val="dk1"/>
              </a:solidFill>
              <a:latin typeface="Calibri"/>
              <a:ea typeface="Calibri"/>
              <a:cs typeface="Calibri"/>
              <a:sym typeface="Calibri"/>
            </a:endParaRPr>
          </a:p>
          <a:p>
            <a:pPr indent="-320675" lvl="0" marL="457200" marR="0" rtl="0" algn="l">
              <a:lnSpc>
                <a:spcPct val="100000"/>
              </a:lnSpc>
              <a:spcBef>
                <a:spcPts val="0"/>
              </a:spcBef>
              <a:spcAft>
                <a:spcPts val="0"/>
              </a:spcAft>
              <a:buClr>
                <a:schemeClr val="dk1"/>
              </a:buClr>
              <a:buSzPts val="1450"/>
              <a:buFont typeface="Calibri"/>
              <a:buChar char="●"/>
            </a:pPr>
            <a:r>
              <a:rPr b="0" i="0" lang="en-GB" sz="1450" u="none" cap="none" strike="noStrike">
                <a:solidFill>
                  <a:schemeClr val="dk1"/>
                </a:solidFill>
                <a:latin typeface="Calibri"/>
                <a:ea typeface="Calibri"/>
                <a:cs typeface="Calibri"/>
                <a:sym typeface="Calibri"/>
              </a:rPr>
              <a:t>Learning actions and lyrics to  songs and rhymes. </a:t>
            </a:r>
            <a:endParaRPr b="0" i="0" sz="1450" u="none" cap="none" strike="noStrike">
              <a:solidFill>
                <a:schemeClr val="dk1"/>
              </a:solidFill>
              <a:latin typeface="Calibri"/>
              <a:ea typeface="Calibri"/>
              <a:cs typeface="Calibri"/>
              <a:sym typeface="Calibri"/>
            </a:endParaRPr>
          </a:p>
          <a:p>
            <a:pPr indent="-320675" lvl="0" marL="457200" marR="0" rtl="0" algn="l">
              <a:lnSpc>
                <a:spcPct val="100000"/>
              </a:lnSpc>
              <a:spcBef>
                <a:spcPts val="0"/>
              </a:spcBef>
              <a:spcAft>
                <a:spcPts val="0"/>
              </a:spcAft>
              <a:buClr>
                <a:schemeClr val="dk1"/>
              </a:buClr>
              <a:buSzPts val="1450"/>
              <a:buFont typeface="Calibri"/>
              <a:buChar char="●"/>
            </a:pPr>
            <a:r>
              <a:rPr b="0" i="0" lang="en-GB" sz="1450" u="none" cap="none" strike="noStrike">
                <a:solidFill>
                  <a:schemeClr val="dk1"/>
                </a:solidFill>
                <a:latin typeface="Calibri"/>
                <a:ea typeface="Calibri"/>
                <a:cs typeface="Calibri"/>
                <a:sym typeface="Calibri"/>
              </a:rPr>
              <a:t>Joining in with singing, dancing and music and movement activities.</a:t>
            </a:r>
            <a:endParaRPr sz="1450">
              <a:solidFill>
                <a:schemeClr val="dk1"/>
              </a:solidFill>
              <a:latin typeface="Calibri"/>
              <a:ea typeface="Calibri"/>
              <a:cs typeface="Calibri"/>
              <a:sym typeface="Calibri"/>
            </a:endParaRPr>
          </a:p>
        </p:txBody>
      </p:sp>
      <p:sp>
        <p:nvSpPr>
          <p:cNvPr id="114" name="Google Shape;114;p2"/>
          <p:cNvSpPr txBox="1"/>
          <p:nvPr/>
        </p:nvSpPr>
        <p:spPr>
          <a:xfrm>
            <a:off x="137350" y="3435100"/>
            <a:ext cx="2882400" cy="3201600"/>
          </a:xfrm>
          <a:prstGeom prst="rect">
            <a:avLst/>
          </a:prstGeom>
          <a:solidFill>
            <a:srgbClr val="BBD6EE"/>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GB" sz="1450" u="none" cap="none" strike="noStrike">
                <a:solidFill>
                  <a:srgbClr val="000000"/>
                </a:solidFill>
                <a:latin typeface="Calibri"/>
                <a:ea typeface="Calibri"/>
                <a:cs typeface="Calibri"/>
                <a:sym typeface="Calibri"/>
              </a:rPr>
              <a:t>We will be:</a:t>
            </a:r>
            <a:endParaRPr b="0" i="0" sz="1450" u="none" cap="none" strike="noStrike">
              <a:solidFill>
                <a:srgbClr val="000000"/>
              </a:solidFill>
              <a:latin typeface="Calibri"/>
              <a:ea typeface="Calibri"/>
              <a:cs typeface="Calibri"/>
              <a:sym typeface="Calibri"/>
            </a:endParaRPr>
          </a:p>
          <a:p>
            <a:pPr indent="-320675" lvl="0" marL="457200" marR="207009" rtl="0" algn="l">
              <a:spcBef>
                <a:spcPts val="0"/>
              </a:spcBef>
              <a:spcAft>
                <a:spcPts val="0"/>
              </a:spcAft>
              <a:buClr>
                <a:schemeClr val="dk1"/>
              </a:buClr>
              <a:buSzPts val="1450"/>
              <a:buFont typeface="Calibri"/>
              <a:buChar char="●"/>
            </a:pPr>
            <a:r>
              <a:rPr lang="en-GB" sz="1450">
                <a:latin typeface="Calibri"/>
                <a:ea typeface="Calibri"/>
                <a:cs typeface="Calibri"/>
                <a:sym typeface="Calibri"/>
              </a:rPr>
              <a:t>Inviting baby siblings in to visit. </a:t>
            </a:r>
            <a:endParaRPr sz="1450">
              <a:latin typeface="Calibri"/>
              <a:ea typeface="Calibri"/>
              <a:cs typeface="Calibri"/>
              <a:sym typeface="Calibri"/>
            </a:endParaRPr>
          </a:p>
          <a:p>
            <a:pPr indent="-320675" lvl="0" marL="457200" marR="207009" rtl="0" algn="l">
              <a:spcBef>
                <a:spcPts val="0"/>
              </a:spcBef>
              <a:spcAft>
                <a:spcPts val="0"/>
              </a:spcAft>
              <a:buClr>
                <a:schemeClr val="dk1"/>
              </a:buClr>
              <a:buSzPts val="1450"/>
              <a:buFont typeface="Calibri"/>
              <a:buChar char="●"/>
            </a:pPr>
            <a:r>
              <a:rPr lang="en-GB" sz="1450">
                <a:latin typeface="Calibri"/>
                <a:ea typeface="Calibri"/>
                <a:cs typeface="Calibri"/>
                <a:sym typeface="Calibri"/>
              </a:rPr>
              <a:t>Planting seeds and caring for plants and things that are growing in our garden. </a:t>
            </a:r>
            <a:endParaRPr sz="1450">
              <a:latin typeface="Calibri"/>
              <a:ea typeface="Calibri"/>
              <a:cs typeface="Calibri"/>
              <a:sym typeface="Calibri"/>
            </a:endParaRPr>
          </a:p>
          <a:p>
            <a:pPr indent="-320675" lvl="0" marL="457200" marR="207009" rtl="0" algn="l">
              <a:spcBef>
                <a:spcPts val="0"/>
              </a:spcBef>
              <a:spcAft>
                <a:spcPts val="0"/>
              </a:spcAft>
              <a:buClr>
                <a:schemeClr val="dk1"/>
              </a:buClr>
              <a:buSzPts val="1450"/>
              <a:buFont typeface="Calibri"/>
              <a:buChar char="●"/>
            </a:pPr>
            <a:r>
              <a:rPr lang="en-GB" sz="1450">
                <a:latin typeface="Calibri"/>
                <a:ea typeface="Calibri"/>
                <a:cs typeface="Calibri"/>
                <a:sym typeface="Calibri"/>
              </a:rPr>
              <a:t>Exploring how we take care of our </a:t>
            </a:r>
            <a:r>
              <a:rPr lang="en-GB" sz="1450">
                <a:latin typeface="Calibri"/>
                <a:ea typeface="Calibri"/>
                <a:cs typeface="Calibri"/>
                <a:sym typeface="Calibri"/>
              </a:rPr>
              <a:t>environment. </a:t>
            </a:r>
            <a:r>
              <a:rPr lang="en-GB" sz="1450">
                <a:latin typeface="Calibri"/>
                <a:ea typeface="Calibri"/>
                <a:cs typeface="Calibri"/>
                <a:sym typeface="Calibri"/>
              </a:rPr>
              <a:t> </a:t>
            </a:r>
            <a:endParaRPr sz="1450">
              <a:latin typeface="Calibri"/>
              <a:ea typeface="Calibri"/>
              <a:cs typeface="Calibri"/>
              <a:sym typeface="Calibri"/>
            </a:endParaRPr>
          </a:p>
          <a:p>
            <a:pPr indent="-320675" lvl="0" marL="457200" marR="207009" rtl="0" algn="l">
              <a:spcBef>
                <a:spcPts val="0"/>
              </a:spcBef>
              <a:spcAft>
                <a:spcPts val="0"/>
              </a:spcAft>
              <a:buClr>
                <a:schemeClr val="dk1"/>
              </a:buClr>
              <a:buSzPts val="1450"/>
              <a:buFont typeface="Calibri"/>
              <a:buChar char="●"/>
            </a:pPr>
            <a:r>
              <a:rPr lang="en-GB" sz="1450">
                <a:solidFill>
                  <a:schemeClr val="dk1"/>
                </a:solidFill>
                <a:latin typeface="Calibri"/>
                <a:ea typeface="Calibri"/>
                <a:cs typeface="Calibri"/>
                <a:sym typeface="Calibri"/>
              </a:rPr>
              <a:t>Observing changes in our </a:t>
            </a:r>
            <a:r>
              <a:rPr lang="en-GB" sz="1450">
                <a:solidFill>
                  <a:schemeClr val="dk1"/>
                </a:solidFill>
                <a:latin typeface="Calibri"/>
                <a:ea typeface="Calibri"/>
                <a:cs typeface="Calibri"/>
                <a:sym typeface="Calibri"/>
              </a:rPr>
              <a:t>immediate</a:t>
            </a:r>
            <a:r>
              <a:rPr lang="en-GB" sz="1450">
                <a:solidFill>
                  <a:schemeClr val="dk1"/>
                </a:solidFill>
                <a:latin typeface="Calibri"/>
                <a:ea typeface="Calibri"/>
                <a:cs typeface="Calibri"/>
                <a:sym typeface="Calibri"/>
              </a:rPr>
              <a:t> </a:t>
            </a:r>
            <a:r>
              <a:rPr lang="en-GB" sz="1450">
                <a:solidFill>
                  <a:schemeClr val="dk1"/>
                </a:solidFill>
                <a:latin typeface="Calibri"/>
                <a:ea typeface="Calibri"/>
                <a:cs typeface="Calibri"/>
                <a:sym typeface="Calibri"/>
              </a:rPr>
              <a:t>environment</a:t>
            </a:r>
            <a:r>
              <a:rPr lang="en-GB" sz="1450">
                <a:solidFill>
                  <a:schemeClr val="dk1"/>
                </a:solidFill>
                <a:latin typeface="Calibri"/>
                <a:ea typeface="Calibri"/>
                <a:cs typeface="Calibri"/>
                <a:sym typeface="Calibri"/>
              </a:rPr>
              <a:t> and talking about them.</a:t>
            </a:r>
            <a:endParaRPr sz="1450">
              <a:solidFill>
                <a:schemeClr val="dk1"/>
              </a:solidFill>
              <a:latin typeface="Calibri"/>
              <a:ea typeface="Calibri"/>
              <a:cs typeface="Calibri"/>
              <a:sym typeface="Calibri"/>
            </a:endParaRPr>
          </a:p>
          <a:p>
            <a:pPr indent="0" lvl="0" marL="457200" marR="207009" rtl="0" algn="l">
              <a:spcBef>
                <a:spcPts val="0"/>
              </a:spcBef>
              <a:spcAft>
                <a:spcPts val="0"/>
              </a:spcAft>
              <a:buNone/>
            </a:pPr>
            <a:r>
              <a:rPr lang="en-GB" sz="1450">
                <a:solidFill>
                  <a:schemeClr val="dk1"/>
                </a:solidFill>
                <a:latin typeface="Calibri"/>
                <a:ea typeface="Calibri"/>
                <a:cs typeface="Calibri"/>
                <a:sym typeface="Calibri"/>
              </a:rPr>
              <a:t> </a:t>
            </a:r>
            <a:endParaRPr b="0" i="0" sz="1450" u="none" cap="none" strike="noStrike">
              <a:solidFill>
                <a:schemeClr val="dk1"/>
              </a:solidFill>
              <a:latin typeface="Calibri"/>
              <a:ea typeface="Calibri"/>
              <a:cs typeface="Calibri"/>
              <a:sym typeface="Calibri"/>
            </a:endParaRPr>
          </a:p>
        </p:txBody>
      </p:sp>
      <p:sp>
        <p:nvSpPr>
          <p:cNvPr id="115" name="Google Shape;115;p2"/>
          <p:cNvSpPr txBox="1"/>
          <p:nvPr/>
        </p:nvSpPr>
        <p:spPr>
          <a:xfrm>
            <a:off x="9351243" y="2985296"/>
            <a:ext cx="2519400" cy="369300"/>
          </a:xfrm>
          <a:prstGeom prst="rect">
            <a:avLst/>
          </a:prstGeom>
          <a:solidFill>
            <a:schemeClr val="accent2"/>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dk1"/>
                </a:solidFill>
                <a:latin typeface="Calibri"/>
                <a:ea typeface="Calibri"/>
                <a:cs typeface="Calibri"/>
                <a:sym typeface="Calibri"/>
              </a:rPr>
              <a:t>          </a:t>
            </a:r>
            <a:r>
              <a:rPr b="0" i="0" lang="en-GB" sz="1800" u="none" cap="none" strike="noStrike">
                <a:solidFill>
                  <a:schemeClr val="lt1"/>
                </a:solidFill>
                <a:latin typeface="Calibri"/>
                <a:ea typeface="Calibri"/>
                <a:cs typeface="Calibri"/>
                <a:sym typeface="Calibri"/>
              </a:rPr>
              <a:t>Mathematics</a:t>
            </a:r>
            <a:endParaRPr b="0" i="0" sz="1400" u="none" cap="none" strike="noStrike">
              <a:solidFill>
                <a:srgbClr val="000000"/>
              </a:solidFill>
              <a:latin typeface="Arial"/>
              <a:ea typeface="Arial"/>
              <a:cs typeface="Arial"/>
              <a:sym typeface="Arial"/>
            </a:endParaRPr>
          </a:p>
        </p:txBody>
      </p:sp>
      <p:sp>
        <p:nvSpPr>
          <p:cNvPr id="116" name="Google Shape;116;p2"/>
          <p:cNvSpPr txBox="1"/>
          <p:nvPr/>
        </p:nvSpPr>
        <p:spPr>
          <a:xfrm>
            <a:off x="205450" y="3554388"/>
            <a:ext cx="2746200" cy="369300"/>
          </a:xfrm>
          <a:prstGeom prst="rect">
            <a:avLst/>
          </a:prstGeom>
          <a:solidFill>
            <a:srgbClr val="9900CC"/>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GB" sz="1800" u="none" cap="none" strike="noStrike">
                <a:solidFill>
                  <a:schemeClr val="lt1"/>
                </a:solidFill>
                <a:latin typeface="Calibri"/>
                <a:ea typeface="Calibri"/>
                <a:cs typeface="Calibri"/>
                <a:sym typeface="Calibri"/>
              </a:rPr>
              <a:t>Understanding the World</a:t>
            </a:r>
            <a:endParaRPr b="0" i="0" sz="1400" u="none" cap="none" strike="noStrike">
              <a:solidFill>
                <a:srgbClr val="000000"/>
              </a:solidFill>
              <a:latin typeface="Arial"/>
              <a:ea typeface="Arial"/>
              <a:cs typeface="Arial"/>
              <a:sym typeface="Arial"/>
            </a:endParaRPr>
          </a:p>
        </p:txBody>
      </p:sp>
      <p:sp>
        <p:nvSpPr>
          <p:cNvPr id="117" name="Google Shape;117;p2"/>
          <p:cNvSpPr txBox="1"/>
          <p:nvPr/>
        </p:nvSpPr>
        <p:spPr>
          <a:xfrm>
            <a:off x="3393850" y="3554405"/>
            <a:ext cx="2519400" cy="646500"/>
          </a:xfrm>
          <a:prstGeom prst="rect">
            <a:avLst/>
          </a:prstGeom>
          <a:solidFill>
            <a:srgbClr val="00B0F0"/>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en-GB" sz="1800" u="none" cap="none" strike="noStrike">
                <a:solidFill>
                  <a:schemeClr val="lt1"/>
                </a:solidFill>
                <a:latin typeface="Calibri"/>
                <a:ea typeface="Calibri"/>
                <a:cs typeface="Calibri"/>
                <a:sym typeface="Calibri"/>
              </a:rPr>
              <a:t>   Expressive Arts and Design</a:t>
            </a:r>
            <a:endParaRPr b="0" i="0" sz="1400" u="none" cap="none" strike="noStrike">
              <a:solidFill>
                <a:srgbClr val="000000"/>
              </a:solidFill>
              <a:latin typeface="Arial"/>
              <a:ea typeface="Arial"/>
              <a:cs typeface="Arial"/>
              <a:sym typeface="Arial"/>
            </a:endParaRPr>
          </a:p>
        </p:txBody>
      </p:sp>
      <p:sp>
        <p:nvSpPr>
          <p:cNvPr id="118" name="Google Shape;118;p2"/>
          <p:cNvSpPr/>
          <p:nvPr/>
        </p:nvSpPr>
        <p:spPr>
          <a:xfrm>
            <a:off x="4122750" y="2613001"/>
            <a:ext cx="3946500" cy="741600"/>
          </a:xfrm>
          <a:prstGeom prst="roundRect">
            <a:avLst>
              <a:gd fmla="val 35360" name="adj"/>
            </a:avLst>
          </a:prstGeom>
          <a:solidFill>
            <a:srgbClr val="FFFFFF"/>
          </a:solidFill>
          <a:ln cap="flat" cmpd="sng" w="28575">
            <a:solidFill>
              <a:srgbClr val="44546A"/>
            </a:solidFill>
            <a:prstDash val="solid"/>
            <a:round/>
            <a:headEnd len="sm" w="sm" type="none"/>
            <a:tailEnd len="sm" w="sm" type="none"/>
          </a:ln>
          <a:effectLst>
            <a:outerShdw blurRad="171450" rotWithShape="0" algn="bl" dir="3120000" dist="38100">
              <a:srgbClr val="000000">
                <a:alpha val="49019"/>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t/>
            </a:r>
            <a:endParaRPr b="1" i="0" sz="2000" u="none" cap="none" strike="noStrike">
              <a:solidFill>
                <a:srgbClr val="000000"/>
              </a:solidFill>
              <a:latin typeface="Comic Sans MS"/>
              <a:ea typeface="Comic Sans MS"/>
              <a:cs typeface="Comic Sans MS"/>
              <a:sym typeface="Comic Sans MS"/>
            </a:endParaRPr>
          </a:p>
          <a:p>
            <a:pPr indent="0" lvl="0" marL="0" marR="0" rtl="0" algn="ctr">
              <a:lnSpc>
                <a:spcPct val="100000"/>
              </a:lnSpc>
              <a:spcBef>
                <a:spcPts val="0"/>
              </a:spcBef>
              <a:spcAft>
                <a:spcPts val="0"/>
              </a:spcAft>
              <a:buClr>
                <a:srgbClr val="000000"/>
              </a:buClr>
              <a:buSzPts val="2000"/>
              <a:buFont typeface="Arial"/>
              <a:buNone/>
            </a:pPr>
            <a:r>
              <a:rPr b="1" lang="en-GB" sz="2000">
                <a:latin typeface="Comic Sans MS"/>
                <a:ea typeface="Comic Sans MS"/>
                <a:cs typeface="Comic Sans MS"/>
                <a:sym typeface="Comic Sans MS"/>
              </a:rPr>
              <a:t>Gr</a:t>
            </a:r>
            <a:r>
              <a:rPr b="1" lang="en-GB" sz="2000">
                <a:latin typeface="Comic Sans MS"/>
                <a:ea typeface="Comic Sans MS"/>
                <a:cs typeface="Comic Sans MS"/>
                <a:sym typeface="Comic Sans MS"/>
              </a:rPr>
              <a:t>owing and Changing</a:t>
            </a:r>
            <a:endParaRPr b="1" i="0" sz="2000" u="none" cap="none" strike="noStrike">
              <a:solidFill>
                <a:srgbClr val="000000"/>
              </a:solidFill>
              <a:latin typeface="Comic Sans MS"/>
              <a:ea typeface="Comic Sans MS"/>
              <a:cs typeface="Comic Sans MS"/>
              <a:sym typeface="Comic Sans MS"/>
            </a:endParaRPr>
          </a:p>
          <a:p>
            <a:pPr indent="0" lvl="0" marL="0" marR="0" rtl="0" algn="ctr">
              <a:lnSpc>
                <a:spcPct val="100000"/>
              </a:lnSpc>
              <a:spcBef>
                <a:spcPts val="0"/>
              </a:spcBef>
              <a:spcAft>
                <a:spcPts val="0"/>
              </a:spcAft>
              <a:buClr>
                <a:srgbClr val="000000"/>
              </a:buClr>
              <a:buSzPts val="2000"/>
              <a:buFont typeface="Arial"/>
              <a:buNone/>
            </a:pPr>
            <a:r>
              <a:rPr b="1" i="0" lang="en-GB" sz="2000" u="none" cap="none" strike="noStrike">
                <a:solidFill>
                  <a:srgbClr val="000000"/>
                </a:solidFill>
                <a:latin typeface="Comic Sans MS"/>
                <a:ea typeface="Comic Sans MS"/>
                <a:cs typeface="Comic Sans MS"/>
                <a:sym typeface="Comic Sans MS"/>
              </a:rPr>
              <a:t>Spring Term </a:t>
            </a:r>
            <a:r>
              <a:rPr b="1" lang="en-GB" sz="2000">
                <a:latin typeface="Comic Sans MS"/>
                <a:ea typeface="Comic Sans MS"/>
                <a:cs typeface="Comic Sans MS"/>
                <a:sym typeface="Comic Sans MS"/>
              </a:rPr>
              <a:t>4</a:t>
            </a:r>
            <a:endParaRPr b="1" i="0" sz="2000" u="none" cap="none" strike="noStrike">
              <a:solidFill>
                <a:srgbClr val="000000"/>
              </a:solidFill>
              <a:latin typeface="Comic Sans MS"/>
              <a:ea typeface="Comic Sans MS"/>
              <a:cs typeface="Comic Sans MS"/>
              <a:sym typeface="Comic Sans MS"/>
            </a:endParaRPr>
          </a:p>
          <a:p>
            <a:pPr indent="0" lvl="0" marL="0" marR="0" rtl="0" algn="ctr">
              <a:lnSpc>
                <a:spcPct val="100000"/>
              </a:lnSpc>
              <a:spcBef>
                <a:spcPts val="0"/>
              </a:spcBef>
              <a:spcAft>
                <a:spcPts val="0"/>
              </a:spcAft>
              <a:buClr>
                <a:srgbClr val="000000"/>
              </a:buClr>
              <a:buSzPts val="2000"/>
              <a:buFont typeface="Arial"/>
              <a:buNone/>
            </a:pPr>
            <a:r>
              <a:rPr b="1" i="0" lang="en-GB" sz="2000" u="none" cap="none" strike="noStrike">
                <a:solidFill>
                  <a:srgbClr val="000000"/>
                </a:solidFill>
                <a:latin typeface="Comic Sans MS"/>
                <a:ea typeface="Comic Sans MS"/>
                <a:cs typeface="Comic Sans MS"/>
                <a:sym typeface="Comic Sans MS"/>
              </a:rPr>
              <a:t> </a:t>
            </a:r>
            <a:endParaRPr b="0" i="0" sz="1500" u="none" cap="none" strike="noStrike">
              <a:solidFill>
                <a:srgbClr val="000000"/>
              </a:solidFill>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2022-01-06T18:42:25Z</dcterms:created>
  <dc:creator>9311005 Grace Lee</dc:creator>
</cp:coreProperties>
</file>